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0" r:id="rId3"/>
    <p:sldMasterId id="2147483673" r:id="rId4"/>
    <p:sldMasterId id="2147483675" r:id="rId5"/>
    <p:sldMasterId id="2147483677" r:id="rId6"/>
    <p:sldMasterId id="2147483679" r:id="rId7"/>
    <p:sldMasterId id="2147483681" r:id="rId8"/>
    <p:sldMasterId id="2147483683" r:id="rId9"/>
    <p:sldMasterId id="2147483685" r:id="rId10"/>
  </p:sldMasterIdLst>
  <p:notesMasterIdLst>
    <p:notesMasterId r:id="rId12"/>
  </p:notesMasterIdLst>
  <p:handoutMasterIdLst>
    <p:handoutMasterId r:id="rId66"/>
  </p:handoutMasterIdLst>
  <p:sldIdLst>
    <p:sldId id="660" r:id="rId11"/>
    <p:sldId id="661" r:id="rId13"/>
    <p:sldId id="657" r:id="rId14"/>
    <p:sldId id="585" r:id="rId15"/>
    <p:sldId id="637" r:id="rId16"/>
    <p:sldId id="638" r:id="rId17"/>
    <p:sldId id="662" r:id="rId18"/>
    <p:sldId id="658" r:id="rId19"/>
    <p:sldId id="584" r:id="rId20"/>
    <p:sldId id="663" r:id="rId21"/>
    <p:sldId id="591" r:id="rId22"/>
    <p:sldId id="625" r:id="rId23"/>
    <p:sldId id="664" r:id="rId24"/>
    <p:sldId id="592" r:id="rId25"/>
    <p:sldId id="633" r:id="rId26"/>
    <p:sldId id="634" r:id="rId27"/>
    <p:sldId id="593" r:id="rId28"/>
    <p:sldId id="645" r:id="rId29"/>
    <p:sldId id="640" r:id="rId30"/>
    <p:sldId id="639" r:id="rId31"/>
    <p:sldId id="641" r:id="rId32"/>
    <p:sldId id="644" r:id="rId33"/>
    <p:sldId id="635" r:id="rId34"/>
    <p:sldId id="646" r:id="rId35"/>
    <p:sldId id="642" r:id="rId36"/>
    <p:sldId id="595" r:id="rId37"/>
    <p:sldId id="647" r:id="rId38"/>
    <p:sldId id="596" r:id="rId39"/>
    <p:sldId id="649" r:id="rId40"/>
    <p:sldId id="650" r:id="rId41"/>
    <p:sldId id="643" r:id="rId42"/>
    <p:sldId id="651" r:id="rId43"/>
    <p:sldId id="586" r:id="rId44"/>
    <p:sldId id="652" r:id="rId45"/>
    <p:sldId id="587" r:id="rId46"/>
    <p:sldId id="617" r:id="rId47"/>
    <p:sldId id="666" r:id="rId48"/>
    <p:sldId id="667" r:id="rId49"/>
    <p:sldId id="668" r:id="rId50"/>
    <p:sldId id="669" r:id="rId51"/>
    <p:sldId id="670" r:id="rId52"/>
    <p:sldId id="671" r:id="rId53"/>
    <p:sldId id="672" r:id="rId54"/>
    <p:sldId id="673" r:id="rId55"/>
    <p:sldId id="618" r:id="rId56"/>
    <p:sldId id="603" r:id="rId57"/>
    <p:sldId id="627" r:id="rId58"/>
    <p:sldId id="628" r:id="rId59"/>
    <p:sldId id="629" r:id="rId60"/>
    <p:sldId id="630" r:id="rId61"/>
    <p:sldId id="631" r:id="rId62"/>
    <p:sldId id="632" r:id="rId63"/>
    <p:sldId id="609" r:id="rId64"/>
    <p:sldId id="349" r:id="rId65"/>
  </p:sldIdLst>
  <p:sldSz cx="9906000" cy="6858000" type="A4"/>
  <p:notesSz cx="6797675" cy="9928225"/>
  <p:custDataLst>
    <p:tags r:id="rId70"/>
  </p:custDataLst>
  <p:defaultTextStyle>
    <a:defPPr>
      <a:defRPr lang="en-US"/>
    </a:defPPr>
    <a:lvl1pPr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1" hangingPunct="1">
      <a:defRPr kumimoji="1"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1" hangingPunct="1">
      <a:defRPr kumimoji="1"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1" hangingPunct="1">
      <a:defRPr kumimoji="1"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1" hangingPunct="1">
      <a:defRPr kumimoji="1"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1" userDrawn="1">
          <p15:clr>
            <a:srgbClr val="A4A3A4"/>
          </p15:clr>
        </p15:guide>
        <p15:guide id="2" orient="horz" pos="3282" userDrawn="1">
          <p15:clr>
            <a:srgbClr val="A4A3A4"/>
          </p15:clr>
        </p15:guide>
        <p15:guide id="3" orient="horz" pos="2070" userDrawn="1">
          <p15:clr>
            <a:srgbClr val="A4A3A4"/>
          </p15:clr>
        </p15:guide>
        <p15:guide id="4" orient="horz" pos="2523" userDrawn="1">
          <p15:clr>
            <a:srgbClr val="A4A3A4"/>
          </p15:clr>
        </p15:guide>
        <p15:guide id="5" orient="horz" pos="1743" userDrawn="1">
          <p15:clr>
            <a:srgbClr val="A4A3A4"/>
          </p15:clr>
        </p15:guide>
        <p15:guide id="6" orient="horz" pos="701" userDrawn="1">
          <p15:clr>
            <a:srgbClr val="A4A3A4"/>
          </p15:clr>
        </p15:guide>
        <p15:guide id="7" orient="horz" pos="1475" userDrawn="1">
          <p15:clr>
            <a:srgbClr val="A4A3A4"/>
          </p15:clr>
        </p15:guide>
        <p15:guide id="8" orient="horz" pos="1268" userDrawn="1">
          <p15:clr>
            <a:srgbClr val="A4A3A4"/>
          </p15:clr>
        </p15:guide>
        <p15:guide id="9" pos="353" userDrawn="1">
          <p15:clr>
            <a:srgbClr val="A4A3A4"/>
          </p15:clr>
        </p15:guide>
        <p15:guide id="10" pos="5864" userDrawn="1">
          <p15:clr>
            <a:srgbClr val="A4A3A4"/>
          </p15:clr>
        </p15:guide>
        <p15:guide id="11" pos="674" userDrawn="1">
          <p15:clr>
            <a:srgbClr val="A4A3A4"/>
          </p15:clr>
        </p15:guide>
        <p15:guide id="12" pos="3204" userDrawn="1">
          <p15:clr>
            <a:srgbClr val="A4A3A4"/>
          </p15:clr>
        </p15:guide>
        <p15:guide id="13" pos="43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C69B2"/>
    <a:srgbClr val="000066"/>
    <a:srgbClr val="003366"/>
    <a:srgbClr val="FF00FF"/>
    <a:srgbClr val="B0DBDE"/>
    <a:srgbClr val="993366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845" autoAdjust="0"/>
    <p:restoredTop sz="97913" autoAdjust="0"/>
  </p:normalViewPr>
  <p:slideViewPr>
    <p:cSldViewPr showGuides="1">
      <p:cViewPr varScale="1">
        <p:scale>
          <a:sx n="70" d="100"/>
          <a:sy n="70" d="100"/>
        </p:scale>
        <p:origin x="-432" y="-102"/>
      </p:cViewPr>
      <p:guideLst>
        <p:guide orient="horz" pos="2391"/>
        <p:guide orient="horz" pos="3282"/>
        <p:guide orient="horz" pos="2070"/>
        <p:guide orient="horz" pos="2523"/>
        <p:guide orient="horz" pos="1743"/>
        <p:guide orient="horz" pos="701"/>
        <p:guide orient="horz" pos="1475"/>
        <p:guide orient="horz" pos="1268"/>
        <p:guide pos="353"/>
        <p:guide pos="5864"/>
        <p:guide pos="674"/>
        <p:guide pos="3204"/>
        <p:guide pos="4390"/>
      </p:guideLst>
    </p:cSldViewPr>
  </p:slideViewPr>
  <p:outlineViewPr>
    <p:cViewPr>
      <p:scale>
        <a:sx n="33" d="100"/>
        <a:sy n="33" d="100"/>
      </p:scale>
      <p:origin x="0" y="80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1500" y="-90"/>
      </p:cViewPr>
      <p:guideLst>
        <p:guide orient="horz" pos="3064"/>
        <p:guide pos="219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0" Type="http://schemas.openxmlformats.org/officeDocument/2006/relationships/tags" Target="tags/tag7.xml"/><Relationship Id="rId7" Type="http://schemas.openxmlformats.org/officeDocument/2006/relationships/slideMaster" Target="slideMasters/slideMaster6.xml"/><Relationship Id="rId69" Type="http://schemas.openxmlformats.org/officeDocument/2006/relationships/tableStyles" Target="tableStyles.xml"/><Relationship Id="rId68" Type="http://schemas.openxmlformats.org/officeDocument/2006/relationships/viewProps" Target="viewProps.xml"/><Relationship Id="rId67" Type="http://schemas.openxmlformats.org/officeDocument/2006/relationships/presProps" Target="presProps.xml"/><Relationship Id="rId66" Type="http://schemas.openxmlformats.org/officeDocument/2006/relationships/handoutMaster" Target="handoutMasters/handoutMaster1.xml"/><Relationship Id="rId65" Type="http://schemas.openxmlformats.org/officeDocument/2006/relationships/slide" Target="slides/slide54.xml"/><Relationship Id="rId64" Type="http://schemas.openxmlformats.org/officeDocument/2006/relationships/slide" Target="slides/slide53.xml"/><Relationship Id="rId63" Type="http://schemas.openxmlformats.org/officeDocument/2006/relationships/slide" Target="slides/slide52.xml"/><Relationship Id="rId62" Type="http://schemas.openxmlformats.org/officeDocument/2006/relationships/slide" Target="slides/slide51.xml"/><Relationship Id="rId61" Type="http://schemas.openxmlformats.org/officeDocument/2006/relationships/slide" Target="slides/slide50.xml"/><Relationship Id="rId60" Type="http://schemas.openxmlformats.org/officeDocument/2006/relationships/slide" Target="slides/slide49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8.xml"/><Relationship Id="rId58" Type="http://schemas.openxmlformats.org/officeDocument/2006/relationships/slide" Target="slides/slide47.xml"/><Relationship Id="rId57" Type="http://schemas.openxmlformats.org/officeDocument/2006/relationships/slide" Target="slides/slide46.xml"/><Relationship Id="rId56" Type="http://schemas.openxmlformats.org/officeDocument/2006/relationships/slide" Target="slides/slide45.xml"/><Relationship Id="rId55" Type="http://schemas.openxmlformats.org/officeDocument/2006/relationships/slide" Target="slides/slide44.xml"/><Relationship Id="rId54" Type="http://schemas.openxmlformats.org/officeDocument/2006/relationships/slide" Target="slides/slide43.xml"/><Relationship Id="rId53" Type="http://schemas.openxmlformats.org/officeDocument/2006/relationships/slide" Target="slides/slide42.xml"/><Relationship Id="rId52" Type="http://schemas.openxmlformats.org/officeDocument/2006/relationships/slide" Target="slides/slide41.xml"/><Relationship Id="rId51" Type="http://schemas.openxmlformats.org/officeDocument/2006/relationships/slide" Target="slides/slide40.xml"/><Relationship Id="rId50" Type="http://schemas.openxmlformats.org/officeDocument/2006/relationships/slide" Target="slides/slide39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8.xml"/><Relationship Id="rId48" Type="http://schemas.openxmlformats.org/officeDocument/2006/relationships/slide" Target="slides/slide37.xml"/><Relationship Id="rId47" Type="http://schemas.openxmlformats.org/officeDocument/2006/relationships/slide" Target="slides/slide36.xml"/><Relationship Id="rId46" Type="http://schemas.openxmlformats.org/officeDocument/2006/relationships/slide" Target="slides/slide35.xml"/><Relationship Id="rId45" Type="http://schemas.openxmlformats.org/officeDocument/2006/relationships/slide" Target="slides/slide34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0" Type="http://schemas.openxmlformats.org/officeDocument/2006/relationships/slide" Target="slides/slide29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BFE1204-F97E-4A40-B6B5-FCF10861DED3}" type="datetimeFigureOut">
              <a:rPr lang="ko-KR" altLang="en-US"/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93541A0-37DE-4BF4-BB76-0E3EB0DE1EDC}" type="slidenum">
              <a:rPr lang="ko-KR" altLang="en-US"/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4741" tIns="47371" rIns="94741" bIns="47371" numCol="1" anchor="t" anchorCtr="0" compatLnSpc="1"/>
          <a:lstStyle>
            <a:lvl1pPr defTabSz="947420" eaLnBrk="0" latinLnBrk="0" hangingPunct="0">
              <a:defRPr kumimoji="0"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4741" tIns="47371" rIns="94741" bIns="47371" numCol="1" anchor="t" anchorCtr="0" compatLnSpc="1"/>
          <a:lstStyle>
            <a:lvl1pPr algn="r" defTabSz="947420" eaLnBrk="0" latinLnBrk="0" hangingPunct="0">
              <a:defRPr kumimoji="0"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9613" y="741363"/>
            <a:ext cx="5380037" cy="3725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4875"/>
            <a:ext cx="4987925" cy="4471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4741" tIns="47371" rIns="94741" bIns="47371" numCol="1" anchor="t" anchorCtr="0" compatLnSpc="1"/>
          <a:lstStyle/>
          <a:p>
            <a:pPr lvl="0"/>
            <a:r>
              <a:rPr lang="en-US" altLang="ko-KR" noProof="0" smtClean="0"/>
              <a:t>Click to edit Master text styles</a:t>
            </a:r>
            <a:endParaRPr lang="en-US" altLang="ko-KR" noProof="0" smtClean="0"/>
          </a:p>
          <a:p>
            <a:pPr lvl="1"/>
            <a:r>
              <a:rPr lang="en-US" altLang="ko-KR" noProof="0" smtClean="0"/>
              <a:t>Second level</a:t>
            </a:r>
            <a:endParaRPr lang="en-US" altLang="ko-KR" noProof="0" smtClean="0"/>
          </a:p>
          <a:p>
            <a:pPr lvl="2"/>
            <a:r>
              <a:rPr lang="en-US" altLang="ko-KR" noProof="0" smtClean="0"/>
              <a:t>Third level</a:t>
            </a:r>
            <a:endParaRPr lang="en-US" altLang="ko-KR" noProof="0" smtClean="0"/>
          </a:p>
          <a:p>
            <a:pPr lvl="3"/>
            <a:r>
              <a:rPr lang="en-US" altLang="ko-KR" noProof="0" smtClean="0"/>
              <a:t>Fourth level</a:t>
            </a:r>
            <a:endParaRPr lang="en-US" altLang="ko-KR" noProof="0" smtClean="0"/>
          </a:p>
          <a:p>
            <a:pPr lvl="4"/>
            <a:r>
              <a:rPr lang="en-US" altLang="ko-KR" noProof="0" smtClean="0"/>
              <a:t>Fifth level</a:t>
            </a:r>
            <a:endParaRPr lang="en-US" altLang="ko-KR" noProof="0" smtClean="0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4813" cy="493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4741" tIns="47371" rIns="94741" bIns="47371" numCol="1" anchor="b" anchorCtr="0" compatLnSpc="1"/>
          <a:lstStyle>
            <a:lvl1pPr defTabSz="947420" eaLnBrk="0" latinLnBrk="0" hangingPunct="0">
              <a:defRPr kumimoji="0"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34513"/>
            <a:ext cx="2944812" cy="493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4741" tIns="47371" rIns="94741" bIns="47371" numCol="1" anchor="b" anchorCtr="0" compatLnSpc="1"/>
          <a:lstStyle>
            <a:lvl1pPr algn="r" defTabSz="947420" eaLnBrk="0" latinLnBrk="0" hangingPunct="0">
              <a:defRPr kumimoji="0"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5A9021-8EEE-4308-AE6C-B33B68F33921}" type="slidenum">
              <a:rPr lang="en-US" altLang="ko-KR"/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8055"/>
            <a:fld id="{13B7E024-CBAA-4BBD-939B-94B773EDF94C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7450"/>
          </a:xfrm>
          <a:solidFill>
            <a:srgbClr val="FFFFFF"/>
          </a:solidFill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5879F709-C940-4A12-BC75-C7C0B16412D3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76A9E518-D7A5-4285-BC35-0BA30C59D5DB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EA2D4A95-51FF-47BC-94E3-021190027B94}" type="slidenum">
              <a:rPr lang="en-US" altLang="ko-KR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ko-KR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1363"/>
            <a:ext cx="5378450" cy="3724275"/>
          </a:xfrm>
          <a:solidFill>
            <a:srgbClr val="FFFFFF"/>
          </a:solidFill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B9DFD11E-61CC-4DFC-9CE6-7A0236FA93C4}" type="slidenum">
              <a:rPr lang="en-US" altLang="ko-KR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ko-KR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1363"/>
            <a:ext cx="5378450" cy="3724275"/>
          </a:xfrm>
          <a:solidFill>
            <a:srgbClr val="FFFFFF"/>
          </a:solidFill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8A90B659-6114-4E36-8C00-4E9FD9281C2D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D07ACB04-CF04-40B8-B417-DB810A2EFDD2}" type="slidenum">
              <a:rPr lang="en-US" altLang="ko-KR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ko-KR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1363"/>
            <a:ext cx="5378450" cy="3724275"/>
          </a:xfrm>
          <a:solidFill>
            <a:srgbClr val="FFFFFF"/>
          </a:solidFill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EEA366E6-AF9C-4213-A9D6-6C2D1EE8A3F5}" type="slidenum">
              <a:rPr lang="en-US" altLang="ko-KR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ko-KR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1363"/>
            <a:ext cx="5378450" cy="3724275"/>
          </a:xfrm>
          <a:solidFill>
            <a:srgbClr val="FFFFFF"/>
          </a:solidFill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6D334B17-237F-4145-8DD2-8442CBCF9104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F90D341A-6B32-4D04-9188-CE82E993CC62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37C17CDD-25A9-4AFD-8AD8-B639A71A7CEE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6150"/>
            <a:fld id="{50FD2BE8-AD61-4988-9662-8338E336FD2B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7450"/>
          </a:xfrm>
          <a:solidFill>
            <a:srgbClr val="FFFFFF"/>
          </a:solidFill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59144358-31F2-40F9-9F67-13DEB48C3118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1B8AFF07-F4C4-48D0-B100-EE78F38AC7EF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5E3C7843-1BDF-4F22-AFAC-C1833F6092D2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E1F5686E-8172-4084-9800-B8C53AA2BBB0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8B646B83-13CE-4B60-944F-FB4E12DD22E2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DF83D774-EBA2-4F25-AC10-AE5747C85543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78D6A34E-45F9-4AD3-A777-67E00193CBBB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F32B6F9D-B58E-4700-A43F-6E710445DEE8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CDFE28DC-8951-4698-9C39-C2702FD07DED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9A0B6B71-7F36-48A7-845C-6DF921244EEB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28545F1D-C33B-40DB-A61B-32B4F777C7B1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BBCA2909-8E83-4151-9894-665C23C4B5CC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323F7115-3E7A-4E87-878E-C1E64279E39E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087E4D40-5AFA-402F-9C04-86857450CB30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A560EEC1-B99C-441D-BF9D-6C3F62BD3726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4E3E7917-33A8-4EDF-A692-11699C5F3D76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97286F0F-D89C-4297-AF84-999B0A8C0ABC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985A6ABF-0B70-40EB-B637-ECBD67FA8FBE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A7E9D9E5-B989-48C3-9C7F-DD6C4E1CC758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6E52CE96-D27F-4E92-A95B-DC749779F0DF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57524903-AE99-4998-8C9C-0A20D08AF723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8C13AD81-3A31-4C9B-A4A3-69A5BE28BD60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C5444C0B-60CF-4118-84E9-76623A02A93F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56C32D36-D6A1-4CAB-8E2A-680E57D77610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3FD35027-0630-4090-A1F0-82D8B8545BA4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053FEB29-6298-4380-B3AA-388F516863DC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2222B3C2-4E08-4F76-9DBE-25D64CE4AB91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727D7846-9912-458A-A649-FFA64417C9BA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528A1F68-44BC-45E6-B84A-CDDE73824FBD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AC694022-D6AD-4E31-A1C8-A91CD80E70C3}" type="slidenum">
              <a:rPr lang="en-US" altLang="ko-KR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ko-KR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1363"/>
            <a:ext cx="5378450" cy="3724275"/>
          </a:xfrm>
          <a:solidFill>
            <a:srgbClr val="FFFFFF"/>
          </a:solidFill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95D5CC80-5720-4F0B-A261-BB9360E277FC}" type="slidenum">
              <a:rPr lang="en-US" altLang="ko-KR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ko-KR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1363"/>
            <a:ext cx="5378450" cy="3724275"/>
          </a:xfrm>
          <a:solidFill>
            <a:srgbClr val="FFFFFF"/>
          </a:solidFill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27E40244-61CF-4F65-80E2-C9E036C9C53E}" type="slidenum">
              <a:rPr lang="en-US" altLang="ko-KR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ko-KR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1363"/>
            <a:ext cx="5378450" cy="3724275"/>
          </a:xfrm>
          <a:solidFill>
            <a:srgbClr val="FFFFFF"/>
          </a:solidFill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65F18FC7-D72F-4367-A88A-BA83BEAEAF5B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17F3D251-CAA3-440B-B511-FDBEF321A44E}" type="slidenum">
              <a:rPr lang="en-US" altLang="ko-KR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ko-KR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1363"/>
            <a:ext cx="5378450" cy="3724275"/>
          </a:xfrm>
          <a:solidFill>
            <a:srgbClr val="FFFFFF"/>
          </a:solidFill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A56430B9-8E7A-458C-A91C-72ADA6522A3B}" type="slidenum">
              <a:rPr lang="en-US" altLang="ko-KR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ko-KR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1363"/>
            <a:ext cx="5378450" cy="3724275"/>
          </a:xfrm>
          <a:solidFill>
            <a:srgbClr val="FFFFFF"/>
          </a:solidFill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95FDFAE3-E453-4E6C-8DAF-BFA812FEB16A}" type="slidenum">
              <a:rPr lang="en-US" altLang="ko-KR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ko-KR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1363"/>
            <a:ext cx="5378450" cy="3724275"/>
          </a:xfrm>
          <a:solidFill>
            <a:srgbClr val="FFFFFF"/>
          </a:solidFill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E7611291-CB88-4832-9BDF-BB5CFFC2D718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6150"/>
            <a:fld id="{BA2B118C-B703-4C58-8293-ADA33FDF1015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B5207A34-CEBE-43A1-B403-C298C53CB4B0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D88691A5-06CC-4826-9863-741C080534E6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0505240C-ADC1-4A89-AD1F-C3C1529FCFC8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4880"/>
            <a:fld id="{A4A0EFA1-E7AF-48A4-ACCB-623C2B0564C0}" type="slidenum">
              <a:rPr lang="en-US" altLang="ko-KR" smtClean="0">
                <a:latin typeface="Arial" panose="020B0604020202020204" pitchFamily="34" charset="0"/>
              </a:rPr>
            </a:fld>
            <a:endParaRPr lang="en-US" altLang="ko-KR" smtClean="0">
              <a:latin typeface="Arial" panose="020B060402020202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41363"/>
            <a:ext cx="5381625" cy="3725862"/>
          </a:xfrm>
          <a:solidFill>
            <a:srgbClr val="FFFFFF"/>
          </a:solidFill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286000"/>
            <a:ext cx="842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en-US" altLang="ko-KR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ko-KR"/>
              <a:t>Click to edit Master subtitle style</a:t>
            </a:r>
            <a:endParaRPr lang="en-US" altLang="ko-K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DEBD4-DE04-4975-BDC2-E95C91DA3D58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44EE3-6F5C-49D3-879E-0799530AC8F5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hasCustomPrompt="1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830B0-09D3-47FA-AFBB-F087CB44AA44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286000"/>
            <a:ext cx="842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en-US" altLang="ko-KR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ko-KR"/>
              <a:t>Click to edit Master subtitle style</a:t>
            </a:r>
            <a:endParaRPr lang="en-US" altLang="ko-K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C6233-CA80-4906-A573-B66BBD90A896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147C3-5DC1-4660-9C77-196A6602C56B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14647-11E1-45AE-AC72-DFD428542144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 hasCustomPrompt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84B18-D70A-459F-9E0F-06B352B68816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 hasCustomPrompt="1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</p:txBody>
      </p:sp>
      <p:sp>
        <p:nvSpPr>
          <p:cNvPr id="6" name="내용 개체 틀 5"/>
          <p:cNvSpPr>
            <a:spLocks noGrp="1"/>
          </p:cNvSpPr>
          <p:nvPr>
            <p:ph sz="quarter" idx="4" hasCustomPrompt="1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699A7-715B-456F-B2A7-2ED8648FF83E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D2602-DDF5-4781-823A-01991781831A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5C3B2-FE17-4046-9A18-4D5E88A9F7D8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61089-046F-436B-9D8D-BC6777F3B5A2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0CF42-919A-4E1E-BDCE-B9B817771347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8B94E-9518-4A0B-AC87-4915671A614A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E2FF1-ABA3-41DF-80DC-6DD9FD1DDC83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hasCustomPrompt="1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05603-4E53-4E00-A528-F7EAC3FB3BF7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hasCustomPrompt="1"/>
          </p:nvPr>
        </p:nvSpPr>
        <p:spPr>
          <a:xfrm>
            <a:off x="742950" y="609600"/>
            <a:ext cx="8420100" cy="54864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3073F-250C-4C7A-8A3E-DEAD8B273FFA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CCF1B-5745-4F64-A01E-6B45B6BACA53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94918-C60D-496E-9541-7E32F041C09C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31666-DF1D-4321-9300-A03C73D3E628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11319-264E-4C1C-8E84-E32167E05083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93228-04E6-4E5E-9F2F-D054D4709B78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87670-FB1E-4FDA-AFD4-ADE9E5599825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984F6-5C87-4347-94BE-9EBD533F1154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70596-8B60-48E2-9A4A-B274595B6746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 hasCustomPrompt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DDE10-6270-447D-8D17-7EDC369C6E9D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 hasCustomPrompt="1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</p:txBody>
      </p:sp>
      <p:sp>
        <p:nvSpPr>
          <p:cNvPr id="6" name="내용 개체 틀 5"/>
          <p:cNvSpPr>
            <a:spLocks noGrp="1"/>
          </p:cNvSpPr>
          <p:nvPr>
            <p:ph sz="quarter" idx="4" hasCustomPrompt="1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87EA2-2ADF-4A6F-A5D4-09D7A3A955CD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A9B1C-B568-45DC-A0BC-84689D255AF4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2A4F3-7038-4352-8608-553D66209802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8AC65-CD9C-4A25-B8F2-3FB8B511FF25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892A0-B692-476E-8FDB-E8821A2317B0}" type="slidenum">
              <a:rPr lang="en-US" altLang="ko-KR"/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US" altLang="ko-KR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US" altLang="ko-KR" smtClean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eaLnBrk="0" latinLnBrk="0" hangingPunct="0">
              <a:defRPr kumimoji="0" sz="1500"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ctr" eaLnBrk="0" latinLnBrk="0" hangingPunct="0">
              <a:defRPr kumimoji="0" sz="1500"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r" eaLnBrk="0" latinLnBrk="0" hangingPunct="0">
              <a:defRPr kumimoji="0" sz="1500"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fld id="{1743E143-87BB-4269-A1F9-EE42CD14B761}" type="slidenum">
              <a:rPr lang="en-US" altLang="ko-KR"/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Osaka"/>
        </a:defRPr>
      </a:lvl1pPr>
      <a:lvl2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2pPr>
      <a:lvl3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3pPr>
      <a:lvl4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4pPr>
      <a:lvl5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5pPr>
      <a:lvl6pPr marL="4572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6pPr>
      <a:lvl7pPr marL="9144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7pPr>
      <a:lvl8pPr marL="13716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8pPr>
      <a:lvl9pPr marL="18288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9pPr>
    </p:titleStyle>
    <p:bodyStyle>
      <a:lvl1pPr marL="358775" indent="-358775" algn="l" defTabSz="957580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Osaka"/>
        </a:defRPr>
      </a:lvl1pPr>
      <a:lvl2pPr marL="779780" indent="-300355" algn="l" defTabSz="957580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+mn-ea"/>
          <a:cs typeface="Osaka"/>
        </a:defRPr>
      </a:lvl2pPr>
      <a:lvl3pPr marL="1196975" indent="-240030" algn="l" defTabSz="95758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Osaka"/>
        </a:defRPr>
      </a:lvl3pPr>
      <a:lvl4pPr marL="1676400" indent="-24003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  <a:cs typeface="Osaka"/>
        </a:defRPr>
      </a:lvl4pPr>
      <a:lvl5pPr marL="2154555" indent="-238125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  <a:cs typeface="Osaka"/>
        </a:defRPr>
      </a:lvl5pPr>
      <a:lvl6pPr marL="26117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6pPr>
      <a:lvl7pPr marL="30689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7pPr>
      <a:lvl8pPr marL="35261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8pPr>
      <a:lvl9pPr marL="39833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US" altLang="ko-K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US" altLang="ko-KR" smtClean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eaLnBrk="0" latinLnBrk="0" hangingPunct="0">
              <a:defRPr kumimoji="0" sz="1500"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ctr" eaLnBrk="0" latinLnBrk="0" hangingPunct="0">
              <a:defRPr kumimoji="0" sz="1500"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r" eaLnBrk="0" latinLnBrk="0" hangingPunct="0">
              <a:defRPr kumimoji="0" sz="1500"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fld id="{A755E342-E3A1-41D4-A326-53DF57A8D522}" type="slidenum">
              <a:rPr lang="en-US" altLang="ko-KR"/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Osaka"/>
        </a:defRPr>
      </a:lvl1pPr>
      <a:lvl2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2pPr>
      <a:lvl3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3pPr>
      <a:lvl4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4pPr>
      <a:lvl5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5pPr>
      <a:lvl6pPr marL="4572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6pPr>
      <a:lvl7pPr marL="9144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7pPr>
      <a:lvl8pPr marL="13716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8pPr>
      <a:lvl9pPr marL="18288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9pPr>
    </p:titleStyle>
    <p:bodyStyle>
      <a:lvl1pPr marL="358775" indent="-358775" algn="l" defTabSz="957580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Osaka"/>
        </a:defRPr>
      </a:lvl1pPr>
      <a:lvl2pPr marL="779780" indent="-300355" algn="l" defTabSz="957580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+mn-ea"/>
          <a:cs typeface="Osaka"/>
        </a:defRPr>
      </a:lvl2pPr>
      <a:lvl3pPr marL="1196975" indent="-240030" algn="l" defTabSz="95758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Osaka"/>
        </a:defRPr>
      </a:lvl3pPr>
      <a:lvl4pPr marL="1676400" indent="-24003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  <a:cs typeface="Osaka"/>
        </a:defRPr>
      </a:lvl4pPr>
      <a:lvl5pPr marL="2154555" indent="-238125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  <a:cs typeface="Osaka"/>
        </a:defRPr>
      </a:lvl5pPr>
      <a:lvl6pPr marL="26117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6pPr>
      <a:lvl7pPr marL="30689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7pPr>
      <a:lvl8pPr marL="35261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8pPr>
      <a:lvl9pPr marL="39833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US" altLang="ko-KR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US" altLang="ko-KR" smtClean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ctr"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r"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fld id="{72F2AC13-7DD9-4FF3-9AE6-22A3A2390048}" type="slidenum">
              <a:rPr lang="en-US" altLang="ko-KR"/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Osaka"/>
        </a:defRPr>
      </a:lvl1pPr>
      <a:lvl2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2pPr>
      <a:lvl3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3pPr>
      <a:lvl4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4pPr>
      <a:lvl5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5pPr>
      <a:lvl6pPr marL="4572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6pPr>
      <a:lvl7pPr marL="9144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7pPr>
      <a:lvl8pPr marL="13716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8pPr>
      <a:lvl9pPr marL="18288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9pPr>
    </p:titleStyle>
    <p:bodyStyle>
      <a:lvl1pPr marL="358775" indent="-358775" algn="l" defTabSz="957580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Osaka"/>
        </a:defRPr>
      </a:lvl1pPr>
      <a:lvl2pPr marL="779780" indent="-300355" algn="l" defTabSz="957580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+mn-ea"/>
          <a:cs typeface="Osaka"/>
        </a:defRPr>
      </a:lvl2pPr>
      <a:lvl3pPr marL="1196975" indent="-240030" algn="l" defTabSz="95758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Osaka"/>
        </a:defRPr>
      </a:lvl3pPr>
      <a:lvl4pPr marL="1676400" indent="-24003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  <a:cs typeface="Osaka"/>
        </a:defRPr>
      </a:lvl4pPr>
      <a:lvl5pPr marL="2154555" indent="-238125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  <a:cs typeface="Osaka"/>
        </a:defRPr>
      </a:lvl5pPr>
      <a:lvl6pPr marL="26117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6pPr>
      <a:lvl7pPr marL="30689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7pPr>
      <a:lvl8pPr marL="35261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8pPr>
      <a:lvl9pPr marL="39833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US" altLang="ko-KR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US" altLang="ko-KR" smtClean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ctr"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r"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fld id="{F37C9C18-E46B-454C-89C9-0AC5FD44B39F}" type="slidenum">
              <a:rPr lang="en-US" altLang="ko-KR"/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Osaka"/>
        </a:defRPr>
      </a:lvl1pPr>
      <a:lvl2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2pPr>
      <a:lvl3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3pPr>
      <a:lvl4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4pPr>
      <a:lvl5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5pPr>
      <a:lvl6pPr marL="4572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6pPr>
      <a:lvl7pPr marL="9144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7pPr>
      <a:lvl8pPr marL="13716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8pPr>
      <a:lvl9pPr marL="18288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9pPr>
    </p:titleStyle>
    <p:bodyStyle>
      <a:lvl1pPr marL="358775" indent="-358775" algn="l" defTabSz="957580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Osaka"/>
        </a:defRPr>
      </a:lvl1pPr>
      <a:lvl2pPr marL="779780" indent="-300355" algn="l" defTabSz="957580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+mn-ea"/>
          <a:cs typeface="Osaka"/>
        </a:defRPr>
      </a:lvl2pPr>
      <a:lvl3pPr marL="1196975" indent="-240030" algn="l" defTabSz="95758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Osaka"/>
        </a:defRPr>
      </a:lvl3pPr>
      <a:lvl4pPr marL="1676400" indent="-24003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  <a:cs typeface="Osaka"/>
        </a:defRPr>
      </a:lvl4pPr>
      <a:lvl5pPr marL="2154555" indent="-238125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  <a:cs typeface="Osaka"/>
        </a:defRPr>
      </a:lvl5pPr>
      <a:lvl6pPr marL="26117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6pPr>
      <a:lvl7pPr marL="30689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7pPr>
      <a:lvl8pPr marL="35261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8pPr>
      <a:lvl9pPr marL="39833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US" altLang="ko-KR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US" altLang="ko-KR" smtClean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ctr"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r"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fld id="{9128732D-9473-460C-86E5-D90A3D72E84F}" type="slidenum">
              <a:rPr lang="en-US" altLang="ko-KR"/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Osaka"/>
        </a:defRPr>
      </a:lvl1pPr>
      <a:lvl2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2pPr>
      <a:lvl3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3pPr>
      <a:lvl4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4pPr>
      <a:lvl5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5pPr>
      <a:lvl6pPr marL="4572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6pPr>
      <a:lvl7pPr marL="9144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7pPr>
      <a:lvl8pPr marL="13716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8pPr>
      <a:lvl9pPr marL="18288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9pPr>
    </p:titleStyle>
    <p:bodyStyle>
      <a:lvl1pPr marL="358775" indent="-358775" algn="l" defTabSz="957580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Osaka"/>
        </a:defRPr>
      </a:lvl1pPr>
      <a:lvl2pPr marL="779780" indent="-300355" algn="l" defTabSz="957580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+mn-ea"/>
          <a:cs typeface="Osaka"/>
        </a:defRPr>
      </a:lvl2pPr>
      <a:lvl3pPr marL="1196975" indent="-240030" algn="l" defTabSz="95758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Osaka"/>
        </a:defRPr>
      </a:lvl3pPr>
      <a:lvl4pPr marL="1676400" indent="-24003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  <a:cs typeface="Osaka"/>
        </a:defRPr>
      </a:lvl4pPr>
      <a:lvl5pPr marL="2154555" indent="-238125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  <a:cs typeface="Osaka"/>
        </a:defRPr>
      </a:lvl5pPr>
      <a:lvl6pPr marL="26117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6pPr>
      <a:lvl7pPr marL="30689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7pPr>
      <a:lvl8pPr marL="35261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8pPr>
      <a:lvl9pPr marL="39833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US" altLang="ko-KR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US" altLang="ko-KR" smtClean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ctr"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r"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fld id="{8254DAE3-B371-4C1F-BF1A-67AA55BF6AB8}" type="slidenum">
              <a:rPr lang="en-US" altLang="ko-KR"/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Osaka"/>
        </a:defRPr>
      </a:lvl1pPr>
      <a:lvl2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2pPr>
      <a:lvl3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3pPr>
      <a:lvl4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4pPr>
      <a:lvl5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5pPr>
      <a:lvl6pPr marL="4572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6pPr>
      <a:lvl7pPr marL="9144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7pPr>
      <a:lvl8pPr marL="13716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8pPr>
      <a:lvl9pPr marL="18288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9pPr>
    </p:titleStyle>
    <p:bodyStyle>
      <a:lvl1pPr marL="358775" indent="-358775" algn="l" defTabSz="957580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Osaka"/>
        </a:defRPr>
      </a:lvl1pPr>
      <a:lvl2pPr marL="779780" indent="-300355" algn="l" defTabSz="957580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+mn-ea"/>
          <a:cs typeface="Osaka"/>
        </a:defRPr>
      </a:lvl2pPr>
      <a:lvl3pPr marL="1196975" indent="-240030" algn="l" defTabSz="95758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Osaka"/>
        </a:defRPr>
      </a:lvl3pPr>
      <a:lvl4pPr marL="1676400" indent="-24003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  <a:cs typeface="Osaka"/>
        </a:defRPr>
      </a:lvl4pPr>
      <a:lvl5pPr marL="2154555" indent="-238125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  <a:cs typeface="Osaka"/>
        </a:defRPr>
      </a:lvl5pPr>
      <a:lvl6pPr marL="26117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6pPr>
      <a:lvl7pPr marL="30689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7pPr>
      <a:lvl8pPr marL="35261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8pPr>
      <a:lvl9pPr marL="39833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US" altLang="ko-KR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US" altLang="ko-KR" smtClean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ctr"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r"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fld id="{EEA00189-795E-454D-960D-D614650B76B0}" type="slidenum">
              <a:rPr lang="en-US" altLang="ko-KR"/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Osaka"/>
        </a:defRPr>
      </a:lvl1pPr>
      <a:lvl2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2pPr>
      <a:lvl3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3pPr>
      <a:lvl4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4pPr>
      <a:lvl5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5pPr>
      <a:lvl6pPr marL="4572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6pPr>
      <a:lvl7pPr marL="9144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7pPr>
      <a:lvl8pPr marL="13716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8pPr>
      <a:lvl9pPr marL="18288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9pPr>
    </p:titleStyle>
    <p:bodyStyle>
      <a:lvl1pPr marL="358775" indent="-358775" algn="l" defTabSz="957580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Osaka"/>
        </a:defRPr>
      </a:lvl1pPr>
      <a:lvl2pPr marL="779780" indent="-300355" algn="l" defTabSz="957580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+mn-ea"/>
          <a:cs typeface="Osaka"/>
        </a:defRPr>
      </a:lvl2pPr>
      <a:lvl3pPr marL="1196975" indent="-240030" algn="l" defTabSz="95758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Osaka"/>
        </a:defRPr>
      </a:lvl3pPr>
      <a:lvl4pPr marL="1676400" indent="-24003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  <a:cs typeface="Osaka"/>
        </a:defRPr>
      </a:lvl4pPr>
      <a:lvl5pPr marL="2154555" indent="-238125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  <a:cs typeface="Osaka"/>
        </a:defRPr>
      </a:lvl5pPr>
      <a:lvl6pPr marL="26117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6pPr>
      <a:lvl7pPr marL="30689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7pPr>
      <a:lvl8pPr marL="35261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8pPr>
      <a:lvl9pPr marL="39833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US" altLang="ko-KR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US" altLang="ko-KR" smtClean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ctr"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r"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fld id="{10F33F18-3281-42FF-938F-8A2FC8824659}" type="slidenum">
              <a:rPr lang="en-US" altLang="ko-KR"/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Osaka"/>
        </a:defRPr>
      </a:lvl1pPr>
      <a:lvl2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2pPr>
      <a:lvl3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3pPr>
      <a:lvl4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4pPr>
      <a:lvl5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5pPr>
      <a:lvl6pPr marL="4572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6pPr>
      <a:lvl7pPr marL="9144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7pPr>
      <a:lvl8pPr marL="13716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8pPr>
      <a:lvl9pPr marL="18288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9pPr>
    </p:titleStyle>
    <p:bodyStyle>
      <a:lvl1pPr marL="358775" indent="-358775" algn="l" defTabSz="957580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Osaka"/>
        </a:defRPr>
      </a:lvl1pPr>
      <a:lvl2pPr marL="779780" indent="-300355" algn="l" defTabSz="957580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+mn-ea"/>
          <a:cs typeface="Osaka"/>
        </a:defRPr>
      </a:lvl2pPr>
      <a:lvl3pPr marL="1196975" indent="-240030" algn="l" defTabSz="95758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Osaka"/>
        </a:defRPr>
      </a:lvl3pPr>
      <a:lvl4pPr marL="1676400" indent="-24003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  <a:cs typeface="Osaka"/>
        </a:defRPr>
      </a:lvl4pPr>
      <a:lvl5pPr marL="2154555" indent="-238125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  <a:cs typeface="Osaka"/>
        </a:defRPr>
      </a:lvl5pPr>
      <a:lvl6pPr marL="26117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6pPr>
      <a:lvl7pPr marL="30689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7pPr>
      <a:lvl8pPr marL="35261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8pPr>
      <a:lvl9pPr marL="39833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US" altLang="ko-KR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780" tIns="47891" rIns="95780" bIns="47891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US" altLang="ko-KR" smtClean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ctr"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780" tIns="47891" rIns="95780" bIns="47891" numCol="1" anchor="t" anchorCtr="0" compatLnSpc="1"/>
          <a:lstStyle>
            <a:lvl1pPr algn="r" eaLnBrk="0" latinLnBrk="0" hangingPunct="0">
              <a:defRPr kumimoji="0" sz="1500">
                <a:solidFill>
                  <a:srgbClr val="000000"/>
                </a:solidFill>
                <a:latin typeface="Arial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fld id="{7E67ABCC-DA54-415F-995D-7835374275FC}" type="slidenum">
              <a:rPr lang="en-US" altLang="ko-KR"/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Osaka"/>
        </a:defRPr>
      </a:lvl1pPr>
      <a:lvl2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2pPr>
      <a:lvl3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3pPr>
      <a:lvl4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4pPr>
      <a:lvl5pPr algn="ctr" defTabSz="957580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  <a:cs typeface="Osaka"/>
        </a:defRPr>
      </a:lvl5pPr>
      <a:lvl6pPr marL="4572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6pPr>
      <a:lvl7pPr marL="9144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7pPr>
      <a:lvl8pPr marL="13716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8pPr>
      <a:lvl9pPr marL="1828800" algn="ctr" defTabSz="957580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panose="020B0604020202020204" pitchFamily="34" charset="0"/>
          <a:ea typeface="Osaka" charset="-128"/>
        </a:defRPr>
      </a:lvl9pPr>
    </p:titleStyle>
    <p:bodyStyle>
      <a:lvl1pPr marL="358775" indent="-358775" algn="l" defTabSz="957580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Osaka"/>
        </a:defRPr>
      </a:lvl1pPr>
      <a:lvl2pPr marL="779780" indent="-300355" algn="l" defTabSz="957580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+mn-ea"/>
          <a:cs typeface="Osaka"/>
        </a:defRPr>
      </a:lvl2pPr>
      <a:lvl3pPr marL="1196975" indent="-240030" algn="l" defTabSz="95758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Osaka"/>
        </a:defRPr>
      </a:lvl3pPr>
      <a:lvl4pPr marL="1676400" indent="-24003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  <a:cs typeface="Osaka"/>
        </a:defRPr>
      </a:lvl4pPr>
      <a:lvl5pPr marL="2154555" indent="-238125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  <a:cs typeface="Osaka"/>
        </a:defRPr>
      </a:lvl5pPr>
      <a:lvl6pPr marL="26117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6pPr>
      <a:lvl7pPr marL="30689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7pPr>
      <a:lvl8pPr marL="35261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8pPr>
      <a:lvl9pPr marL="3983355" indent="-238125" algn="l" defTabSz="95758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tags" Target="../tags/tag3.xml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emf"/><Relationship Id="rId7" Type="http://schemas.openxmlformats.org/officeDocument/2006/relationships/oleObject" Target="../embeddings/oleObject2.bin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11.xml"/><Relationship Id="rId13" Type="http://schemas.openxmlformats.org/officeDocument/2006/relationships/vmlDrawing" Target="../drawings/vmlDrawing1.v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37.jpeg"/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54.jpe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7" Type="http://schemas.openxmlformats.org/officeDocument/2006/relationships/notesSlide" Target="../notesSlides/notesSlide18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72.png"/><Relationship Id="rId14" Type="http://schemas.openxmlformats.org/officeDocument/2006/relationships/image" Target="../media/image71.png"/><Relationship Id="rId13" Type="http://schemas.openxmlformats.org/officeDocument/2006/relationships/image" Target="../media/image70.jpeg"/><Relationship Id="rId12" Type="http://schemas.openxmlformats.org/officeDocument/2006/relationships/image" Target="../media/image69.png"/><Relationship Id="rId11" Type="http://schemas.openxmlformats.org/officeDocument/2006/relationships/image" Target="../media/image68.png"/><Relationship Id="rId10" Type="http://schemas.openxmlformats.org/officeDocument/2006/relationships/image" Target="../media/image67.png"/><Relationship Id="rId1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8.png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9.xml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84.png"/><Relationship Id="rId7" Type="http://schemas.openxmlformats.org/officeDocument/2006/relationships/image" Target="../media/image83.png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3" Type="http://schemas.openxmlformats.org/officeDocument/2006/relationships/image" Target="../media/image79.jpe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2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9.png"/><Relationship Id="rId7" Type="http://schemas.openxmlformats.org/officeDocument/2006/relationships/image" Target="../media/image78.png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21.xml"/><Relationship Id="rId1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95.png"/><Relationship Id="rId7" Type="http://schemas.openxmlformats.org/officeDocument/2006/relationships/image" Target="../media/image94.png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2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4.xml"/><Relationship Id="rId1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101.png"/><Relationship Id="rId7" Type="http://schemas.openxmlformats.org/officeDocument/2006/relationships/image" Target="../media/image100.png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jpeg"/><Relationship Id="rId3" Type="http://schemas.openxmlformats.org/officeDocument/2006/relationships/image" Target="../media/image96.jpe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2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4.wmf"/><Relationship Id="rId4" Type="http://schemas.openxmlformats.org/officeDocument/2006/relationships/image" Target="../media/image103.wmf"/><Relationship Id="rId3" Type="http://schemas.openxmlformats.org/officeDocument/2006/relationships/image" Target="../media/image102.wmf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8.png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8.png"/><Relationship Id="rId7" Type="http://schemas.openxmlformats.org/officeDocument/2006/relationships/image" Target="../media/image113.png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3" Type="http://schemas.openxmlformats.org/officeDocument/2006/relationships/image" Target="../media/image109.jpe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26.xml"/><Relationship Id="rId1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5.png"/><Relationship Id="rId3" Type="http://schemas.openxmlformats.org/officeDocument/2006/relationships/image" Target="../media/image114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8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8.png"/><Relationship Id="rId6" Type="http://schemas.openxmlformats.org/officeDocument/2006/relationships/tags" Target="../tags/tag5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3" Type="http://schemas.openxmlformats.org/officeDocument/2006/relationships/image" Target="../media/image116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66.png"/><Relationship Id="rId3" Type="http://schemas.openxmlformats.org/officeDocument/2006/relationships/image" Target="../media/image119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122.png"/><Relationship Id="rId7" Type="http://schemas.openxmlformats.org/officeDocument/2006/relationships/image" Target="../media/image121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18.png"/><Relationship Id="rId3" Type="http://schemas.openxmlformats.org/officeDocument/2006/relationships/image" Target="../media/image120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3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3" Type="http://schemas.openxmlformats.org/officeDocument/2006/relationships/image" Target="../media/image123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9.png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28.png"/><Relationship Id="rId3" Type="http://schemas.openxmlformats.org/officeDocument/2006/relationships/image" Target="../media/image127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2.png"/><Relationship Id="rId7" Type="http://schemas.openxmlformats.org/officeDocument/2006/relationships/image" Target="../media/image131.png"/><Relationship Id="rId6" Type="http://schemas.openxmlformats.org/officeDocument/2006/relationships/image" Target="../media/image127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3" Type="http://schemas.openxmlformats.org/officeDocument/2006/relationships/image" Target="../media/image130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33.xml"/><Relationship Id="rId1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70.jpeg"/><Relationship Id="rId4" Type="http://schemas.openxmlformats.org/officeDocument/2006/relationships/image" Target="../media/image117.png"/><Relationship Id="rId3" Type="http://schemas.openxmlformats.org/officeDocument/2006/relationships/image" Target="../media/image133.jpe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Relationship Id="rId3" Type="http://schemas.openxmlformats.org/officeDocument/2006/relationships/image" Target="../media/image134.jpe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9.png"/><Relationship Id="rId3" Type="http://schemas.openxmlformats.org/officeDocument/2006/relationships/image" Target="../media/image138.jpe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3" Type="http://schemas.openxmlformats.org/officeDocument/2006/relationships/image" Target="../media/image140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jpeg"/><Relationship Id="rId3" Type="http://schemas.openxmlformats.org/officeDocument/2006/relationships/image" Target="../media/image144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2.xml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8.jpeg"/><Relationship Id="rId3" Type="http://schemas.openxmlformats.org/officeDocument/2006/relationships/image" Target="../media/image147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0.jpeg"/><Relationship Id="rId3" Type="http://schemas.openxmlformats.org/officeDocument/2006/relationships/image" Target="../media/image149.jpe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2.png"/><Relationship Id="rId3" Type="http://schemas.openxmlformats.org/officeDocument/2006/relationships/image" Target="../media/image151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4.jpeg"/><Relationship Id="rId3" Type="http://schemas.openxmlformats.org/officeDocument/2006/relationships/image" Target="../media/image153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6.png"/><Relationship Id="rId3" Type="http://schemas.openxmlformats.org/officeDocument/2006/relationships/image" Target="../media/image155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157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158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159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28.xml"/><Relationship Id="rId3" Type="http://schemas.openxmlformats.org/officeDocument/2006/relationships/image" Target="../media/image160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161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162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4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1" Type="http://schemas.openxmlformats.org/officeDocument/2006/relationships/image" Target="../media/image16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3.jpe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0"/>
          <p:cNvSpPr txBox="1">
            <a:spLocks noChangeArrowheads="1"/>
          </p:cNvSpPr>
          <p:nvPr/>
        </p:nvSpPr>
        <p:spPr bwMode="auto">
          <a:xfrm>
            <a:off x="5673725" y="5943600"/>
            <a:ext cx="342265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806" tIns="45903" rIns="91806" bIns="45903">
            <a:spAutoFit/>
          </a:bodyPr>
          <a:lstStyle/>
          <a:p>
            <a:pPr algn="r" defTabSz="917575" eaLnBrk="0" latinLnBrk="0" hangingPunct="0"/>
            <a:r>
              <a:rPr kumimoji="0" lang="en-US" altLang="ko-KR" sz="1400">
                <a:solidFill>
                  <a:schemeClr val="bg2"/>
                </a:solidFill>
                <a:latin typeface="Arial Black" panose="020B0A04020102020204" pitchFamily="34" charset="0"/>
                <a:ea typeface="Osaka"/>
                <a:cs typeface="Osaka"/>
              </a:rPr>
              <a:t>Power</a:t>
            </a:r>
            <a:r>
              <a:rPr kumimoji="0" lang="ko-KR" altLang="en-US" sz="1400">
                <a:solidFill>
                  <a:schemeClr val="bg2"/>
                </a:solidFill>
                <a:latin typeface="Arial Black" panose="020B0A04020102020204" pitchFamily="34" charset="0"/>
                <a:ea typeface="Osaka"/>
                <a:cs typeface="Osaka"/>
              </a:rPr>
              <a:t> </a:t>
            </a:r>
            <a:r>
              <a:rPr kumimoji="0" lang="en-US" altLang="ko-KR" sz="1400">
                <a:solidFill>
                  <a:schemeClr val="bg2"/>
                </a:solidFill>
                <a:latin typeface="Arial Black" panose="020B0A04020102020204" pitchFamily="34" charset="0"/>
                <a:ea typeface="Osaka"/>
                <a:cs typeface="Osaka"/>
              </a:rPr>
              <a:t>Systems PU</a:t>
            </a:r>
            <a:endParaRPr kumimoji="0" lang="en-US" altLang="ko-KR" sz="1400">
              <a:solidFill>
                <a:schemeClr val="bg2"/>
              </a:solidFill>
              <a:latin typeface="Arial Black" panose="020B0A04020102020204" pitchFamily="34" charset="0"/>
              <a:ea typeface="Osaka"/>
              <a:cs typeface="Osaka"/>
            </a:endParaRPr>
          </a:p>
          <a:p>
            <a:pPr algn="r" defTabSz="917575" eaLnBrk="0" latinLnBrk="0" hangingPunct="0"/>
            <a:r>
              <a:rPr kumimoji="0" lang="en-US" altLang="ko-KR" sz="1400">
                <a:solidFill>
                  <a:schemeClr val="bg2"/>
                </a:solidFill>
                <a:latin typeface="Arial Black" panose="020B0A04020102020204" pitchFamily="34" charset="0"/>
                <a:ea typeface="Osaka"/>
                <a:cs typeface="Osaka"/>
              </a:rPr>
              <a:t>Project II Team Rev.0 (Mar. 2014) </a:t>
            </a:r>
            <a:endParaRPr kumimoji="0" lang="en-US" altLang="ko-KR" sz="1400">
              <a:solidFill>
                <a:schemeClr val="bg2"/>
              </a:solidFill>
              <a:latin typeface="Arial Black" panose="020B0A04020102020204" pitchFamily="34" charset="0"/>
              <a:ea typeface="Osaka"/>
              <a:cs typeface="Osaka"/>
            </a:endParaRPr>
          </a:p>
        </p:txBody>
      </p:sp>
      <p:pic>
        <p:nvPicPr>
          <p:cNvPr id="10243" name="Picture 7" descr="C:\Users\Administrator\Desktop\d3b805c7393e6abd41c879dc930491e(1)(1).pngd3b805c7393e6abd41c879dc930491e(1)(1)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799546" y="169863"/>
            <a:ext cx="114427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Box 8"/>
          <p:cNvSpPr txBox="1">
            <a:spLocks noChangeArrowheads="1"/>
          </p:cNvSpPr>
          <p:nvPr/>
        </p:nvSpPr>
        <p:spPr bwMode="auto">
          <a:xfrm>
            <a:off x="488950" y="1893888"/>
            <a:ext cx="604837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atinLnBrk="0">
              <a:defRPr/>
            </a:pPr>
            <a:r>
              <a:rPr kumimoji="0" lang="en-US" altLang="ko-KR" b="1" dirty="0" smtClean="0">
                <a:solidFill>
                  <a:srgbClr val="000066"/>
                </a:solidFill>
                <a:latin typeface="+mj-lt"/>
                <a:ea typeface="Malgun Gothic" panose="020B0503020000020004" charset="-127"/>
              </a:rPr>
              <a:t>YaWei Power Transformer </a:t>
            </a:r>
            <a:endParaRPr kumimoji="0" lang="en-US" altLang="ko-KR" b="1" dirty="0" smtClean="0">
              <a:solidFill>
                <a:srgbClr val="000066"/>
              </a:solidFill>
              <a:latin typeface="+mj-lt"/>
              <a:ea typeface="Malgun Gothic" panose="020B0503020000020004" charset="-127"/>
            </a:endParaRPr>
          </a:p>
          <a:p>
            <a:pPr latinLnBrk="0">
              <a:defRPr/>
            </a:pPr>
            <a:r>
              <a:rPr kumimoji="0" lang="en-US" altLang="ko-KR" b="1" dirty="0" smtClean="0">
                <a:solidFill>
                  <a:srgbClr val="000066"/>
                </a:solidFill>
                <a:latin typeface="+mj-lt"/>
                <a:ea typeface="Malgun Gothic" panose="020B0503020000020004" charset="-127"/>
              </a:rPr>
              <a:t>Site Installation &amp; Maintenance Training</a:t>
            </a:r>
            <a:endParaRPr kumimoji="0" lang="en-US" altLang="ko-KR" b="1" dirty="0" smtClean="0">
              <a:solidFill>
                <a:srgbClr val="000066"/>
              </a:solidFill>
              <a:latin typeface="+mj-lt"/>
              <a:ea typeface="Malgun Gothic" panose="020B0503020000020004" charset="-127"/>
            </a:endParaRPr>
          </a:p>
          <a:p>
            <a:pPr latinLnBrk="0">
              <a:defRPr/>
            </a:pPr>
            <a:r>
              <a:rPr kumimoji="0" lang="zh-CN" altLang="en-US" b="1" dirty="0" smtClean="0">
                <a:solidFill>
                  <a:srgbClr val="0000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亚威变压器现场安装</a:t>
            </a:r>
            <a:r>
              <a:rPr kumimoji="0" lang="en-US" altLang="zh-CN" b="1" dirty="0" smtClean="0">
                <a:solidFill>
                  <a:srgbClr val="0000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&amp;</a:t>
            </a:r>
            <a:r>
              <a:rPr kumimoji="0" lang="zh-CN" altLang="en-US" b="1" dirty="0" smtClean="0">
                <a:solidFill>
                  <a:srgbClr val="0000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维护培训</a:t>
            </a:r>
            <a:endParaRPr kumimoji="0" lang="en-US" altLang="ko-KR" b="1" dirty="0" smtClean="0">
              <a:solidFill>
                <a:srgbClr val="00006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E3DD65F0-E091-4F6F-9D0D-5EF5D8DD7684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0365" y="391160"/>
            <a:ext cx="1436370" cy="51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416560" y="476250"/>
            <a:ext cx="887349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Osaka"/>
                <a:sym typeface="+mn-ea"/>
              </a:rPr>
              <a:t>Supervision Inspection Points during Installation</a:t>
            </a:r>
            <a:r>
              <a:rPr lang="zh-CN" altLang="en-US" sz="16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安装中监理检查点</a:t>
            </a:r>
            <a:endParaRPr lang="zh-CN" altLang="en-US" sz="1600" b="1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</p:txBody>
      </p:sp>
      <p:pic>
        <p:nvPicPr>
          <p:cNvPr id="19463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20750" y="1124585"/>
            <a:ext cx="8083550" cy="75145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87FFE140-D0B4-404E-8E0F-15E577C837FB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484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0680" y="403860"/>
            <a:ext cx="142113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0968" y="500042"/>
            <a:ext cx="775019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18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 Inspection (Collision Recorder)</a:t>
            </a:r>
            <a:r>
              <a:rPr lang="zh-CN" altLang="en-US" sz="18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接受检查（冲撞记录仪）</a:t>
            </a:r>
            <a:endParaRPr lang="en-US" altLang="ko-KR" sz="18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graphicFrame>
        <p:nvGraphicFramePr>
          <p:cNvPr id="20488" name="개체 19"/>
          <p:cNvGraphicFramePr>
            <a:graphicFrameLocks noChangeAspect="1"/>
          </p:cNvGraphicFramePr>
          <p:nvPr/>
        </p:nvGraphicFramePr>
        <p:xfrm>
          <a:off x="1169988" y="1574800"/>
          <a:ext cx="1585912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비트맵 이미지" r:id="rId3" imgW="1485900" imgH="1181100" progId="PBrush">
                  <p:embed/>
                </p:oleObj>
              </mc:Choice>
              <mc:Fallback>
                <p:oleObj name="비트맵 이미지" r:id="rId3" imgW="1485900" imgH="1181100" progId="PBrush">
                  <p:embed/>
                  <p:pic>
                    <p:nvPicPr>
                      <p:cNvPr id="0" name="개체 19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9988" y="1574800"/>
                        <a:ext cx="1585912" cy="12604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표 21"/>
          <p:cNvGraphicFramePr>
            <a:graphicFrameLocks noGrp="1"/>
          </p:cNvGraphicFramePr>
          <p:nvPr/>
        </p:nvGraphicFramePr>
        <p:xfrm>
          <a:off x="833438" y="5516563"/>
          <a:ext cx="3529012" cy="838206"/>
        </p:xfrm>
        <a:graphic>
          <a:graphicData uri="http://schemas.openxmlformats.org/drawingml/2006/table">
            <a:tbl>
              <a:tblPr firstRow="1" firstCol="1" bandRow="1"/>
              <a:tblGrid>
                <a:gridCol w="825939"/>
                <a:gridCol w="938567"/>
                <a:gridCol w="938567"/>
                <a:gridCol w="825939"/>
              </a:tblGrid>
              <a:tr h="335273">
                <a:tc rowSpan="2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/>
                          <a:ea typeface="바탕체"/>
                        </a:rPr>
                        <a:t>Impacts</a:t>
                      </a:r>
                      <a:endParaRPr lang="ko-KR" sz="1000" kern="100" dirty="0">
                        <a:effectLst/>
                        <a:latin typeface="Times New Roman" panose="02020603050405020304"/>
                        <a:ea typeface="바탕체"/>
                      </a:endParaRPr>
                    </a:p>
                  </a:txBody>
                  <a:tcPr marL="68592" marR="68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/>
                          <a:ea typeface="바탕체"/>
                        </a:rPr>
                        <a:t>Deflection from Center in Number of Grids</a:t>
                      </a:r>
                      <a:endParaRPr lang="ko-KR" sz="1000" kern="100" dirty="0">
                        <a:effectLst/>
                        <a:latin typeface="Times New Roman" panose="02020603050405020304"/>
                        <a:ea typeface="바탕체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</a:tr>
              <a:tr h="167642">
                <a:tc vMerge="1"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/>
                          <a:ea typeface="바탕체"/>
                        </a:rPr>
                        <a:t>X</a:t>
                      </a:r>
                      <a:endParaRPr lang="ko-KR" sz="1000" kern="100">
                        <a:effectLst/>
                        <a:latin typeface="Times New Roman" panose="02020603050405020304"/>
                        <a:ea typeface="바탕체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/>
                          <a:ea typeface="바탕체"/>
                        </a:rPr>
                        <a:t>Y</a:t>
                      </a:r>
                      <a:endParaRPr lang="ko-KR" sz="1000" kern="100">
                        <a:effectLst/>
                        <a:latin typeface="Times New Roman" panose="02020603050405020304"/>
                        <a:ea typeface="바탕체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/>
                          <a:ea typeface="바탕체"/>
                        </a:rPr>
                        <a:t>Z</a:t>
                      </a:r>
                      <a:endParaRPr lang="ko-KR" sz="1000" kern="100">
                        <a:effectLst/>
                        <a:latin typeface="Times New Roman" panose="02020603050405020304"/>
                        <a:ea typeface="바탕체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4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/>
                          <a:ea typeface="바탕체"/>
                        </a:rPr>
                        <a:t>3G</a:t>
                      </a:r>
                      <a:endParaRPr lang="ko-KR" sz="1000" kern="100">
                        <a:effectLst/>
                        <a:latin typeface="Times New Roman" panose="02020603050405020304"/>
                        <a:ea typeface="바탕체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/>
                          <a:ea typeface="바탕체"/>
                        </a:rPr>
                        <a:t>1.8</a:t>
                      </a:r>
                      <a:endParaRPr lang="ko-KR" sz="1000" kern="100">
                        <a:effectLst/>
                        <a:latin typeface="Times New Roman" panose="02020603050405020304"/>
                        <a:ea typeface="바탕체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/>
                          <a:ea typeface="바탕체"/>
                        </a:rPr>
                        <a:t>2.1</a:t>
                      </a:r>
                      <a:endParaRPr lang="ko-KR" sz="1000" kern="100">
                        <a:effectLst/>
                        <a:latin typeface="Times New Roman" panose="02020603050405020304"/>
                        <a:ea typeface="바탕체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/>
                          <a:ea typeface="바탕체"/>
                        </a:rPr>
                        <a:t>2.3</a:t>
                      </a:r>
                      <a:endParaRPr lang="ko-KR" sz="1000" kern="100">
                        <a:effectLst/>
                        <a:latin typeface="Times New Roman" panose="02020603050405020304"/>
                        <a:ea typeface="바탕체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4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/>
                          <a:ea typeface="바탕체"/>
                        </a:rPr>
                        <a:t>6G</a:t>
                      </a:r>
                      <a:endParaRPr lang="ko-KR" sz="1000" kern="100">
                        <a:effectLst/>
                        <a:latin typeface="Times New Roman" panose="02020603050405020304"/>
                        <a:ea typeface="바탕체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/>
                          <a:ea typeface="바탕체"/>
                        </a:rPr>
                        <a:t>3.8</a:t>
                      </a:r>
                      <a:endParaRPr lang="ko-KR" sz="1000" kern="100" dirty="0">
                        <a:effectLst/>
                        <a:latin typeface="Times New Roman" panose="02020603050405020304"/>
                        <a:ea typeface="바탕체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/>
                          <a:ea typeface="바탕체"/>
                        </a:rPr>
                        <a:t>4.5</a:t>
                      </a:r>
                      <a:endParaRPr lang="ko-KR" sz="1000" kern="100" dirty="0">
                        <a:effectLst/>
                        <a:latin typeface="Times New Roman" panose="02020603050405020304"/>
                        <a:ea typeface="바탕체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/>
                          <a:ea typeface="바탕체"/>
                        </a:rPr>
                        <a:t>4.9</a:t>
                      </a:r>
                      <a:endParaRPr lang="ko-KR" sz="1000" kern="100" dirty="0">
                        <a:effectLst/>
                        <a:latin typeface="Times New Roman" panose="02020603050405020304"/>
                        <a:ea typeface="바탕체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0513" name="그룹 1"/>
          <p:cNvGrpSpPr/>
          <p:nvPr/>
        </p:nvGrpSpPr>
        <p:grpSpPr bwMode="auto">
          <a:xfrm>
            <a:off x="2874963" y="908050"/>
            <a:ext cx="4094162" cy="2343150"/>
            <a:chOff x="631825" y="908050"/>
            <a:chExt cx="4094957" cy="2343387"/>
          </a:xfrm>
        </p:grpSpPr>
        <p:pic>
          <p:nvPicPr>
            <p:cNvPr id="20520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1825" y="908050"/>
              <a:ext cx="3889375" cy="234338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  <p:pic>
          <p:nvPicPr>
            <p:cNvPr id="20521" name="Picture 9" descr="IMG_100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45694" y="2205739"/>
              <a:ext cx="1081088" cy="725560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3" name="Line 10"/>
            <p:cNvSpPr>
              <a:spLocks noChangeShapeType="1"/>
            </p:cNvSpPr>
            <p:nvPr/>
          </p:nvSpPr>
          <p:spPr bwMode="auto">
            <a:xfrm flipH="1" flipV="1">
              <a:off x="2576890" y="1484371"/>
              <a:ext cx="1068595" cy="72079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ko-KR" altLang="en-US">
                <a:latin typeface="+mj-lt"/>
              </a:endParaRPr>
            </a:p>
          </p:txBody>
        </p:sp>
      </p:grpSp>
      <p:graphicFrame>
        <p:nvGraphicFramePr>
          <p:cNvPr id="20514" name="개체 1"/>
          <p:cNvGraphicFramePr>
            <a:graphicFrameLocks noChangeAspect="1"/>
          </p:cNvGraphicFramePr>
          <p:nvPr/>
        </p:nvGraphicFramePr>
        <p:xfrm>
          <a:off x="776288" y="3213100"/>
          <a:ext cx="3629025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7" imgW="3441700" imgH="2167255" progId="">
                  <p:embed/>
                </p:oleObj>
              </mc:Choice>
              <mc:Fallback>
                <p:oleObj name="" r:id="rId7" imgW="3441700" imgH="2167255" progId="">
                  <p:embed/>
                  <p:pic>
                    <p:nvPicPr>
                      <p:cNvPr id="0" name="개체 1"/>
                      <p:cNvPicPr>
                        <a:picLocks noChangeAspect="1"/>
                      </p:cNvPicPr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6288" y="3213100"/>
                        <a:ext cx="3629025" cy="22860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98" name="Picture 4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57825" y="3429000"/>
            <a:ext cx="3838575" cy="2928938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10"/>
          <p:cNvSpPr>
            <a:spLocks noChangeShapeType="1"/>
          </p:cNvSpPr>
          <p:nvPr/>
        </p:nvSpPr>
        <p:spPr bwMode="auto">
          <a:xfrm flipH="1">
            <a:off x="1868488" y="2930525"/>
            <a:ext cx="0" cy="3921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ko-KR" altLang="en-US">
              <a:latin typeface="+mj-lt"/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7975600" y="2930525"/>
            <a:ext cx="0" cy="3921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ko-KR" altLang="en-US">
              <a:latin typeface="+mj-lt"/>
            </a:endParaRPr>
          </a:p>
        </p:txBody>
      </p:sp>
      <p:pic>
        <p:nvPicPr>
          <p:cNvPr id="20518" name="Picture 4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73913" y="1655763"/>
            <a:ext cx="1739900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705" name="Picture 4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52550" y="1052513"/>
            <a:ext cx="6762750" cy="47148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그룹 6"/>
          <p:cNvGrpSpPr/>
          <p:nvPr/>
        </p:nvGrpSpPr>
        <p:grpSpPr bwMode="auto">
          <a:xfrm>
            <a:off x="525463" y="1052736"/>
            <a:ext cx="5599113" cy="4451138"/>
            <a:chOff x="200025" y="1125538"/>
            <a:chExt cx="5821363" cy="445113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492" name="Rectangle 6"/>
            <p:cNvSpPr>
              <a:spLocks noChangeArrowheads="1"/>
            </p:cNvSpPr>
            <p:nvPr/>
          </p:nvSpPr>
          <p:spPr bwMode="auto">
            <a:xfrm>
              <a:off x="1460994" y="5144875"/>
              <a:ext cx="3168650" cy="43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altLang="ko-KR" sz="1800" dirty="0" smtClean="0"/>
            </a:p>
            <a:p>
              <a:pPr algn="ctr">
                <a:defRPr/>
              </a:pPr>
              <a:r>
                <a:rPr lang="en-US" altLang="ko-KR" sz="1800" dirty="0" smtClean="0"/>
                <a:t>Analog</a:t>
              </a:r>
              <a:r>
                <a:rPr lang="zh-CN" altLang="en-US" sz="18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型号</a:t>
              </a:r>
              <a:endParaRPr lang="en-US" altLang="ko-KR" sz="1800" dirty="0" smtClean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>
                <a:defRPr/>
              </a:pPr>
              <a:endParaRPr lang="ko-KR" altLang="en-US" sz="1800" dirty="0"/>
            </a:p>
          </p:txBody>
        </p:sp>
        <p:grpSp>
          <p:nvGrpSpPr>
            <p:cNvPr id="20494" name="그룹 10"/>
            <p:cNvGrpSpPr/>
            <p:nvPr/>
          </p:nvGrpSpPr>
          <p:grpSpPr bwMode="auto">
            <a:xfrm>
              <a:off x="200025" y="1125538"/>
              <a:ext cx="5821363" cy="3783012"/>
              <a:chOff x="200025" y="1125538"/>
              <a:chExt cx="5821363" cy="3783012"/>
            </a:xfrm>
          </p:grpSpPr>
          <p:pic>
            <p:nvPicPr>
              <p:cNvPr id="20495" name="Picture 5" descr="IMG_100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025" y="1341438"/>
                <a:ext cx="5821363" cy="3567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96" name="Oval 8"/>
              <p:cNvSpPr>
                <a:spLocks noChangeArrowheads="1"/>
              </p:cNvSpPr>
              <p:nvPr/>
            </p:nvSpPr>
            <p:spPr bwMode="auto">
              <a:xfrm>
                <a:off x="2216150" y="2276475"/>
                <a:ext cx="288925" cy="3603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rgbClr val="CCFFFF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0497" name="Oval 9"/>
              <p:cNvSpPr>
                <a:spLocks noChangeArrowheads="1"/>
              </p:cNvSpPr>
              <p:nvPr/>
            </p:nvSpPr>
            <p:spPr bwMode="auto">
              <a:xfrm>
                <a:off x="3079750" y="2276475"/>
                <a:ext cx="288925" cy="3603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rgbClr val="CCFFFF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0498" name="Oval 10"/>
              <p:cNvSpPr>
                <a:spLocks noChangeArrowheads="1"/>
              </p:cNvSpPr>
              <p:nvPr/>
            </p:nvSpPr>
            <p:spPr bwMode="auto">
              <a:xfrm>
                <a:off x="3873500" y="2276475"/>
                <a:ext cx="288925" cy="3603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rgbClr val="CCFFFF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0499" name="Line 11"/>
              <p:cNvSpPr>
                <a:spLocks noChangeShapeType="1"/>
              </p:cNvSpPr>
              <p:nvPr/>
            </p:nvSpPr>
            <p:spPr bwMode="auto">
              <a:xfrm flipH="1" flipV="1">
                <a:off x="2144713" y="1196975"/>
                <a:ext cx="215900" cy="107950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rgbClr val="CCFFFF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/>
              <a:p>
                <a:pPr>
                  <a:defRPr/>
                </a:pPr>
                <a:endParaRPr lang="ko-KR" altLang="en-US"/>
              </a:p>
            </p:txBody>
          </p:sp>
          <p:sp>
            <p:nvSpPr>
              <p:cNvPr id="20500" name="Line 12"/>
              <p:cNvSpPr>
                <a:spLocks noChangeShapeType="1"/>
              </p:cNvSpPr>
              <p:nvPr/>
            </p:nvSpPr>
            <p:spPr bwMode="auto">
              <a:xfrm flipV="1">
                <a:off x="3225800" y="1196975"/>
                <a:ext cx="71438" cy="107950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rgbClr val="CCFFFF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/>
              <a:p>
                <a:pPr>
                  <a:defRPr/>
                </a:pPr>
                <a:endParaRPr lang="ko-KR" altLang="en-US"/>
              </a:p>
            </p:txBody>
          </p:sp>
          <p:sp>
            <p:nvSpPr>
              <p:cNvPr id="20501" name="Line 13"/>
              <p:cNvSpPr>
                <a:spLocks noChangeShapeType="1"/>
              </p:cNvSpPr>
              <p:nvPr/>
            </p:nvSpPr>
            <p:spPr bwMode="auto">
              <a:xfrm flipV="1">
                <a:off x="4016375" y="1125538"/>
                <a:ext cx="936625" cy="1150937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rgbClr val="CCFFFF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/>
              <a:p>
                <a:pPr>
                  <a:defRPr/>
                </a:pPr>
                <a:endParaRPr lang="ko-KR" altLang="en-US"/>
              </a:p>
            </p:txBody>
          </p:sp>
          <p:sp>
            <p:nvSpPr>
              <p:cNvPr id="20502" name="Rectangle 14"/>
              <p:cNvSpPr>
                <a:spLocks noChangeArrowheads="1"/>
              </p:cNvSpPr>
              <p:nvPr/>
            </p:nvSpPr>
            <p:spPr bwMode="auto">
              <a:xfrm>
                <a:off x="4016375" y="1845468"/>
                <a:ext cx="1368425" cy="287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rgbClr val="CCFFFF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r>
                  <a:rPr lang="en-US" altLang="ko-KR" sz="1200" b="1" dirty="0" smtClean="0">
                    <a:solidFill>
                      <a:srgbClr val="FF0000"/>
                    </a:solidFill>
                  </a:rPr>
                  <a:t>Vertical</a:t>
                </a:r>
                <a:r>
                  <a:rPr lang="zh-CN" altLang="en-US" sz="1400" b="1" dirty="0" smtClean="0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垂直方向</a:t>
                </a:r>
                <a:endParaRPr lang="en-US" altLang="ko-KR" sz="14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0503" name="Rectangle 15"/>
              <p:cNvSpPr>
                <a:spLocks noChangeArrowheads="1"/>
              </p:cNvSpPr>
              <p:nvPr/>
            </p:nvSpPr>
            <p:spPr bwMode="auto">
              <a:xfrm>
                <a:off x="2548683" y="1845468"/>
                <a:ext cx="1368425" cy="287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rgbClr val="CCFFFF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altLang="ko-KR" sz="1200" b="1" dirty="0" smtClean="0">
                    <a:solidFill>
                      <a:srgbClr val="FF0000"/>
                    </a:solidFill>
                  </a:rPr>
                  <a:t>Longitudinal</a:t>
                </a:r>
                <a:r>
                  <a:rPr lang="zh-CN" altLang="en-US" sz="1400" b="1" dirty="0" smtClean="0">
                    <a:solidFill>
                      <a:schemeClr val="bg1"/>
                    </a:solidFill>
                  </a:rPr>
                  <a:t>纵向</a:t>
                </a:r>
                <a:endParaRPr lang="en-US" altLang="ko-KR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504" name="Rectangle 16"/>
              <p:cNvSpPr>
                <a:spLocks noChangeArrowheads="1"/>
              </p:cNvSpPr>
              <p:nvPr/>
            </p:nvSpPr>
            <p:spPr bwMode="auto">
              <a:xfrm>
                <a:off x="1019588" y="1644414"/>
                <a:ext cx="1481237" cy="4883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rgbClr val="CCFFFF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>
                  <a:defRPr/>
                </a:pPr>
                <a:r>
                  <a:rPr lang="en-US" altLang="ko-KR" sz="1200" b="1" dirty="0" smtClean="0">
                    <a:solidFill>
                      <a:srgbClr val="FF0000"/>
                    </a:solidFill>
                  </a:rPr>
                  <a:t>Horiz</a:t>
                </a:r>
                <a:r>
                  <a:rPr lang="en-US" altLang="ko-KR" sz="1200" b="1" dirty="0" smtClean="0">
                    <a:solidFill>
                      <a:srgbClr val="FF0000"/>
                    </a:solidFill>
                    <a:sym typeface="+mn-ea"/>
                  </a:rPr>
                  <a:t>ontal</a:t>
                </a:r>
                <a:r>
                  <a:rPr lang="zh-CN" altLang="en-US" sz="1600" b="1" dirty="0" smtClean="0">
                    <a:solidFill>
                      <a:schemeClr val="bg1"/>
                    </a:solidFill>
                  </a:rPr>
                  <a:t>横向</a:t>
                </a:r>
                <a:endParaRPr lang="en-US" altLang="ko-KR" sz="1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1507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7D364558-1CB2-45D0-8815-EDB8D0E2CEF1}" type="slidenum">
              <a:rPr kumimoji="0" lang="en-US" altLang="ko-KR" sz="1500">
                <a:solidFill>
                  <a:srgbClr val="808080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rgbClr val="808080"/>
              </a:solidFill>
              <a:ea typeface="Osaka"/>
              <a:cs typeface="Osaka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</a:pPr>
            <a:r>
              <a:rPr kumimoji="0" lang="en-US" altLang="ko-KR" sz="900" b="1">
                <a:solidFill>
                  <a:srgbClr val="595959"/>
                </a:solidFill>
              </a:rPr>
              <a:t>Global Top Energy Solution Provider</a:t>
            </a:r>
            <a:endParaRPr kumimoji="0" lang="en-US" altLang="ko-KR" sz="900" b="1">
              <a:solidFill>
                <a:srgbClr val="595959"/>
              </a:solidFill>
            </a:endParaRPr>
          </a:p>
        </p:txBody>
      </p:sp>
      <p:pic>
        <p:nvPicPr>
          <p:cNvPr id="21509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4175" y="391160"/>
            <a:ext cx="1432560" cy="50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10"/>
          <p:cNvSpPr txBox="1">
            <a:spLocks noChangeArrowheads="1"/>
          </p:cNvSpPr>
          <p:nvPr/>
        </p:nvSpPr>
        <p:spPr bwMode="auto">
          <a:xfrm>
            <a:off x="380968" y="428604"/>
            <a:ext cx="6948487" cy="5000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ko-KR" sz="1800" dirty="0" smtClean="0">
                <a:solidFill>
                  <a:schemeClr val="bg1"/>
                </a:solidFill>
                <a:ea typeface="HY헤드라인M" pitchFamily="18" charset="-127"/>
              </a:rPr>
              <a:t> Inspection (Collision Recorder)</a:t>
            </a:r>
            <a:r>
              <a:rPr lang="zh-CN" altLang="en-US" sz="18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接受检查（冲撞记录仪）</a:t>
            </a:r>
            <a:endParaRPr lang="en-US" altLang="ko-KR" sz="18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6129338" y="3370263"/>
            <a:ext cx="3360737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400" b="1" dirty="0">
                <a:latin typeface="+mj-lt"/>
              </a:rPr>
              <a:t>·  3D Collider Checkpoints</a:t>
            </a:r>
            <a:endParaRPr lang="en-US" altLang="ko-KR" sz="1400" b="1" dirty="0">
              <a:latin typeface="+mj-lt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zh-CN" sz="1400" b="1" dirty="0" smtClean="0">
                <a:latin typeface="+mj-lt"/>
              </a:rPr>
              <a:t>   </a:t>
            </a:r>
            <a:r>
              <a:rPr lang="zh-CN" altLang="en-US" sz="1400" dirty="0" smtClean="0">
                <a:latin typeface="+mj-lt"/>
              </a:rPr>
              <a:t>三维冲撞仪检查点</a:t>
            </a:r>
            <a:endParaRPr lang="en-US" altLang="ko-KR" sz="1400" dirty="0">
              <a:latin typeface="+mj-lt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400" b="1" dirty="0">
                <a:latin typeface="+mj-lt"/>
              </a:rPr>
              <a:t>   - Longitudinal : Below</a:t>
            </a:r>
            <a:r>
              <a:rPr lang="en-US" altLang="ko-KR" sz="1400" b="1" dirty="0">
                <a:latin typeface="+mj-lt"/>
                <a:cs typeface="Times New Roman" panose="02020603050405020304" pitchFamily="18" charset="0"/>
              </a:rPr>
              <a:t> ±3.0G </a:t>
            </a:r>
            <a:endParaRPr lang="en-US" altLang="ko-KR" sz="1400" b="1" dirty="0" smtClean="0">
              <a:latin typeface="+mj-lt"/>
              <a:cs typeface="Times New Roman" panose="02020603050405020304" pitchFamily="18" charset="0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zh-CN" altLang="en-US" sz="14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纵向：低于</a:t>
            </a: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±3.0G 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400" b="1" dirty="0">
                <a:latin typeface="+mj-lt"/>
                <a:cs typeface="Times New Roman" panose="02020603050405020304" pitchFamily="18" charset="0"/>
              </a:rPr>
              <a:t>   - Vertical  : Below ±</a:t>
            </a:r>
            <a:r>
              <a:rPr lang="en-US" altLang="ko-KR" sz="1400" b="1" dirty="0" smtClean="0">
                <a:latin typeface="+mj-lt"/>
                <a:cs typeface="Times New Roman" panose="02020603050405020304" pitchFamily="18" charset="0"/>
              </a:rPr>
              <a:t>3.0G</a:t>
            </a:r>
            <a:endParaRPr lang="en-US" altLang="ko-KR" sz="1400" b="1" dirty="0" smtClean="0">
              <a:latin typeface="+mj-lt"/>
              <a:cs typeface="Times New Roman" panose="02020603050405020304" pitchFamily="18" charset="0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zh-CN" altLang="en-US" sz="14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垂直方向：低于</a:t>
            </a: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±3.0G 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400" b="1" dirty="0">
                <a:latin typeface="+mj-lt"/>
                <a:cs typeface="Times New Roman" panose="02020603050405020304" pitchFamily="18" charset="0"/>
              </a:rPr>
              <a:t>   - Horizontal: Below ± 3.0G </a:t>
            </a:r>
            <a:endParaRPr lang="en-US" altLang="ko-KR" sz="1400" b="1" dirty="0" smtClean="0">
              <a:latin typeface="+mj-lt"/>
              <a:cs typeface="Times New Roman" panose="02020603050405020304" pitchFamily="18" charset="0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横向：低于</a:t>
            </a: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±3.0G 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400" b="1" dirty="0">
                <a:latin typeface="+mj-lt"/>
                <a:cs typeface="Times New Roman" panose="02020603050405020304" pitchFamily="18" charset="0"/>
              </a:rPr>
              <a:t>   * G : </a:t>
            </a:r>
            <a:r>
              <a:rPr lang="en-US" altLang="ko-KR" sz="1400" b="1" dirty="0" smtClean="0">
                <a:latin typeface="+mj-lt"/>
                <a:cs typeface="Times New Roman" panose="02020603050405020304" pitchFamily="18" charset="0"/>
              </a:rPr>
              <a:t>Gravity</a:t>
            </a:r>
            <a:endParaRPr lang="en-US" altLang="ko-KR" sz="1400" b="1" dirty="0" smtClean="0">
              <a:latin typeface="+mj-lt"/>
              <a:cs typeface="Times New Roman" panose="02020603050405020304" pitchFamily="18" charset="0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400" dirty="0" smtClean="0">
                <a:latin typeface="+mj-lt"/>
                <a:cs typeface="Times New Roman" panose="02020603050405020304" pitchFamily="18" charset="0"/>
              </a:rPr>
              <a:t>      G</a:t>
            </a:r>
            <a:r>
              <a:rPr lang="zh-CN" altLang="en-US" sz="1400" dirty="0" smtClean="0">
                <a:latin typeface="+mj-lt"/>
                <a:cs typeface="Times New Roman" panose="02020603050405020304" pitchFamily="18" charset="0"/>
              </a:rPr>
              <a:t>：代表重心</a:t>
            </a:r>
            <a:endParaRPr lang="en-US" altLang="ko-KR" sz="1400" dirty="0" smtClean="0">
              <a:latin typeface="+mj-lt"/>
              <a:cs typeface="Times New Roman" panose="02020603050405020304" pitchFamily="18" charset="0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endParaRPr lang="en-US" altLang="ko-KR" sz="1400" b="1" dirty="0">
              <a:latin typeface="+mj-lt"/>
              <a:cs typeface="Times New Roman" panose="02020603050405020304" pitchFamily="18" charset="0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400" b="1" dirty="0">
                <a:latin typeface="+mj-lt"/>
                <a:cs typeface="Times New Roman" panose="02020603050405020304" pitchFamily="18" charset="0"/>
              </a:rPr>
              <a:t> </a:t>
            </a:r>
            <a:endParaRPr lang="en-US" altLang="ko-KR" sz="1400" b="1" dirty="0">
              <a:latin typeface="+mj-lt"/>
              <a:cs typeface="Times New Roman" panose="02020603050405020304" pitchFamily="18" charset="0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endParaRPr lang="en-US" altLang="ko-KR" sz="1800" b="1" dirty="0">
              <a:latin typeface="+mj-lt"/>
              <a:cs typeface="Times New Roman" panose="02020603050405020304" pitchFamily="18" charset="0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800" b="1" dirty="0"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altLang="ko-KR" sz="1800" b="1" dirty="0">
                <a:latin typeface="+mj-lt"/>
              </a:rPr>
              <a:t> </a:t>
            </a:r>
            <a:endParaRPr lang="en-US" altLang="ko-KR" sz="1800" b="1" dirty="0">
              <a:latin typeface="+mj-lt"/>
            </a:endParaRPr>
          </a:p>
        </p:txBody>
      </p:sp>
      <p:pic>
        <p:nvPicPr>
          <p:cNvPr id="23" name="Picture 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63" y="1266825"/>
            <a:ext cx="2517775" cy="1885950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그룹 10"/>
          <p:cNvGrpSpPr/>
          <p:nvPr/>
        </p:nvGrpSpPr>
        <p:grpSpPr bwMode="auto">
          <a:xfrm>
            <a:off x="2247900" y="1485900"/>
            <a:ext cx="2808288" cy="1511300"/>
            <a:chOff x="2144713" y="1125538"/>
            <a:chExt cx="2808287" cy="1511300"/>
          </a:xfrm>
        </p:grpSpPr>
        <p:sp>
          <p:nvSpPr>
            <p:cNvPr id="22540" name="Oval 8"/>
            <p:cNvSpPr>
              <a:spLocks noChangeArrowheads="1"/>
            </p:cNvSpPr>
            <p:nvPr/>
          </p:nvSpPr>
          <p:spPr bwMode="auto">
            <a:xfrm>
              <a:off x="2216150" y="2276475"/>
              <a:ext cx="288925" cy="360363"/>
            </a:xfrm>
            <a:prstGeom prst="ellipse">
              <a:avLst/>
            </a:prstGeom>
            <a:noFill/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22541" name="Oval 9"/>
            <p:cNvSpPr>
              <a:spLocks noChangeArrowheads="1"/>
            </p:cNvSpPr>
            <p:nvPr/>
          </p:nvSpPr>
          <p:spPr bwMode="auto">
            <a:xfrm>
              <a:off x="3079750" y="2276475"/>
              <a:ext cx="288925" cy="360363"/>
            </a:xfrm>
            <a:prstGeom prst="ellipse">
              <a:avLst/>
            </a:prstGeom>
            <a:noFill/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22542" name="Oval 10"/>
            <p:cNvSpPr>
              <a:spLocks noChangeArrowheads="1"/>
            </p:cNvSpPr>
            <p:nvPr/>
          </p:nvSpPr>
          <p:spPr bwMode="auto">
            <a:xfrm>
              <a:off x="3873500" y="2276475"/>
              <a:ext cx="288925" cy="360363"/>
            </a:xfrm>
            <a:prstGeom prst="ellipse">
              <a:avLst/>
            </a:prstGeom>
            <a:noFill/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22543" name="Line 11"/>
            <p:cNvSpPr>
              <a:spLocks noChangeShapeType="1"/>
            </p:cNvSpPr>
            <p:nvPr/>
          </p:nvSpPr>
          <p:spPr bwMode="auto">
            <a:xfrm flipH="1" flipV="1">
              <a:off x="2144713" y="1196975"/>
              <a:ext cx="215900" cy="1079500"/>
            </a:xfrm>
            <a:prstGeom prst="line">
              <a:avLst/>
            </a:prstGeom>
            <a:noFill/>
            <a:ln w="9525">
              <a:noFill/>
              <a:rou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ko-KR" altLang="en-US"/>
            </a:p>
          </p:txBody>
        </p:sp>
        <p:sp>
          <p:nvSpPr>
            <p:cNvPr id="22544" name="Line 12"/>
            <p:cNvSpPr>
              <a:spLocks noChangeShapeType="1"/>
            </p:cNvSpPr>
            <p:nvPr/>
          </p:nvSpPr>
          <p:spPr bwMode="auto">
            <a:xfrm flipV="1">
              <a:off x="3225800" y="1196975"/>
              <a:ext cx="71438" cy="1079500"/>
            </a:xfrm>
            <a:prstGeom prst="line">
              <a:avLst/>
            </a:prstGeom>
            <a:noFill/>
            <a:ln w="9525">
              <a:noFill/>
              <a:rou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ko-KR" altLang="en-US"/>
            </a:p>
          </p:txBody>
        </p:sp>
        <p:sp>
          <p:nvSpPr>
            <p:cNvPr id="22545" name="Line 13"/>
            <p:cNvSpPr>
              <a:spLocks noChangeShapeType="1"/>
            </p:cNvSpPr>
            <p:nvPr/>
          </p:nvSpPr>
          <p:spPr bwMode="auto">
            <a:xfrm flipV="1">
              <a:off x="4016375" y="1125538"/>
              <a:ext cx="936625" cy="1150937"/>
            </a:xfrm>
            <a:prstGeom prst="line">
              <a:avLst/>
            </a:prstGeom>
            <a:noFill/>
            <a:ln w="9525">
              <a:noFill/>
              <a:rou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ko-KR" altLang="en-US"/>
            </a:p>
          </p:txBody>
        </p:sp>
      </p:grpSp>
      <p:sp>
        <p:nvSpPr>
          <p:cNvPr id="22531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53B06407-A881-4642-87E4-D0E7D2A44783}" type="slidenum">
              <a:rPr kumimoji="0" lang="en-US" altLang="ko-KR" sz="1500">
                <a:solidFill>
                  <a:srgbClr val="808080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rgbClr val="808080"/>
              </a:solidFill>
              <a:ea typeface="Osaka"/>
              <a:cs typeface="Osaka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</a:pPr>
            <a:r>
              <a:rPr kumimoji="0" lang="en-US" altLang="ko-KR" sz="900" b="1">
                <a:solidFill>
                  <a:srgbClr val="595959"/>
                </a:solidFill>
              </a:rPr>
              <a:t>Global Top Energy Solution Provider</a:t>
            </a:r>
            <a:endParaRPr kumimoji="0" lang="en-US" altLang="ko-KR" sz="900" b="1">
              <a:solidFill>
                <a:srgbClr val="595959"/>
              </a:solidFill>
            </a:endParaRPr>
          </a:p>
        </p:txBody>
      </p:sp>
      <p:pic>
        <p:nvPicPr>
          <p:cNvPr id="22533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9585" y="407670"/>
            <a:ext cx="1280795" cy="45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380968" y="428604"/>
            <a:ext cx="7427933" cy="4080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altLang="ko-KR" sz="1800" dirty="0">
                <a:solidFill>
                  <a:schemeClr val="bg1"/>
                </a:solidFill>
                <a:ea typeface="HY헤드라인M" pitchFamily="18" charset="-127"/>
              </a:rPr>
              <a:t>Inspection (Collision Recorder</a:t>
            </a:r>
            <a:r>
              <a:rPr lang="en-US" altLang="ko-KR" sz="1800" dirty="0" smtClean="0">
                <a:solidFill>
                  <a:schemeClr val="bg1"/>
                </a:solidFill>
                <a:ea typeface="HY헤드라인M" pitchFamily="18" charset="-127"/>
              </a:rPr>
              <a:t>)</a:t>
            </a:r>
            <a:r>
              <a:rPr lang="zh-CN" altLang="en-US" sz="18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接受检查（三维冲撞仪）</a:t>
            </a:r>
            <a:endParaRPr lang="en-US" altLang="ko-KR" sz="1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463" y="1306513"/>
            <a:ext cx="5019675" cy="3381375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6"/>
          <p:cNvSpPr>
            <a:spLocks noChangeArrowheads="1"/>
          </p:cNvSpPr>
          <p:nvPr/>
        </p:nvSpPr>
        <p:spPr bwMode="auto">
          <a:xfrm>
            <a:off x="1703388" y="4940300"/>
            <a:ext cx="3046412" cy="4318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ko-KR" sz="1800" dirty="0"/>
              <a:t>Digital </a:t>
            </a:r>
            <a:r>
              <a:rPr lang="en-US" altLang="ko-KR" sz="1800" dirty="0" smtClean="0"/>
              <a:t>Type</a:t>
            </a:r>
            <a:endParaRPr lang="en-US" altLang="ko-KR" sz="1800" dirty="0" smtClean="0"/>
          </a:p>
          <a:p>
            <a:pPr algn="ctr"/>
            <a:r>
              <a:rPr lang="zh-CN" altLang="en-US" sz="1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数字型号</a:t>
            </a:r>
            <a:endParaRPr lang="ko-KR" altLang="en-US" sz="1800" dirty="0">
              <a:latin typeface="宋体" panose="02010600030101010101" pitchFamily="2" charset="-122"/>
            </a:endParaRP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2700" y="1306513"/>
            <a:ext cx="1958975" cy="1274762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4513" y="1306513"/>
            <a:ext cx="1944687" cy="1274762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73725" y="3787775"/>
            <a:ext cx="3917950" cy="2449513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8F044996-48A7-4C02-BE51-4A68C509F736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3556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4175" y="385445"/>
            <a:ext cx="1449705" cy="51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46088" y="900113"/>
            <a:ext cx="8828058" cy="206979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tabLst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</a:tabLst>
              <a:defRPr/>
            </a:pPr>
            <a:r>
              <a:rPr lang="en-US" altLang="ko-KR" sz="1400" u="sng" dirty="0">
                <a:cs typeface="Arial" panose="020B0604020202020204" pitchFamily="34" charset="0"/>
              </a:rPr>
              <a:t>DEWPOINT </a:t>
            </a:r>
            <a:r>
              <a:rPr lang="en-US" altLang="ko-KR" sz="1400" u="sng" dirty="0" smtClean="0">
                <a:cs typeface="Arial" panose="020B0604020202020204" pitchFamily="34" charset="0"/>
              </a:rPr>
              <a:t>TEST</a:t>
            </a:r>
            <a:r>
              <a:rPr lang="zh-CN" altLang="en-US" sz="1400" u="sng" dirty="0" smtClean="0">
                <a:cs typeface="Arial" panose="020B0604020202020204" pitchFamily="34" charset="0"/>
              </a:rPr>
              <a:t>露点测试</a:t>
            </a:r>
            <a:endParaRPr lang="en-US" altLang="ko-KR" sz="1400" u="sng" dirty="0">
              <a:cs typeface="Arial" panose="020B0604020202020204" pitchFamily="34" charset="0"/>
            </a:endParaRPr>
          </a:p>
          <a:p>
            <a:pPr eaLnBrk="0" hangingPunct="0">
              <a:tabLst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</a:tabLst>
              <a:defRPr/>
            </a:pPr>
            <a:endParaRPr lang="en-US" altLang="ko-KR" sz="1050" dirty="0"/>
          </a:p>
          <a:p>
            <a:pPr eaLnBrk="0" latinLnBrk="0" hangingPunct="0">
              <a:buFontTx/>
              <a:buChar char="•"/>
              <a:tabLst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</a:tabLst>
              <a:defRPr/>
            </a:pPr>
            <a:r>
              <a:rPr lang="en-US" altLang="ko-KR" sz="1400" dirty="0">
                <a:cs typeface="Arial" panose="020B0604020202020204" pitchFamily="34" charset="0"/>
              </a:rPr>
              <a:t>Measure internal tank temperature and measure the Dew Point temperature of the air inside the tank</a:t>
            </a:r>
            <a:r>
              <a:rPr lang="en-US" altLang="ko-KR" sz="1400" dirty="0" smtClean="0">
                <a:cs typeface="Arial" panose="020B0604020202020204" pitchFamily="34" charset="0"/>
              </a:rPr>
              <a:t>.</a:t>
            </a:r>
            <a:endParaRPr lang="en-US" altLang="ko-KR" sz="1400" dirty="0" smtClean="0">
              <a:cs typeface="Arial" panose="020B0604020202020204" pitchFamily="34" charset="0"/>
            </a:endParaRPr>
          </a:p>
          <a:p>
            <a:pPr eaLnBrk="0" latinLnBrk="0" hangingPunct="0">
              <a:tabLst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</a:tabLst>
              <a:defRPr/>
            </a:pP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测量油箱内部温度和箱内空气露点温度</a:t>
            </a:r>
            <a:endParaRPr lang="en-US" altLang="ko-KR" sz="1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0" latinLnBrk="0" hangingPunct="0">
              <a:buFontTx/>
              <a:buChar char="•"/>
              <a:tabLst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</a:tabLst>
              <a:defRPr/>
            </a:pPr>
            <a:r>
              <a:rPr lang="en-US" altLang="ko-KR" sz="1400" dirty="0">
                <a:solidFill>
                  <a:srgbClr val="FF0000"/>
                </a:solidFill>
                <a:cs typeface="Arial" panose="020B0604020202020204" pitchFamily="34" charset="0"/>
              </a:rPr>
              <a:t>Use Figure 3.5 for pressure between 0 and 5 </a:t>
            </a:r>
            <a:r>
              <a:rPr lang="en-US" altLang="ko-KR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PSI</a:t>
            </a:r>
            <a:endParaRPr lang="en-US" altLang="ko-KR" sz="1050" dirty="0">
              <a:solidFill>
                <a:srgbClr val="FF0000"/>
              </a:solidFill>
            </a:endParaRPr>
          </a:p>
          <a:p>
            <a:pPr eaLnBrk="0" latinLnBrk="0" hangingPunct="0">
              <a:buFontTx/>
              <a:buChar char="•"/>
              <a:tabLst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</a:tabLst>
              <a:defRPr/>
            </a:pPr>
            <a:r>
              <a:rPr lang="en-US" altLang="ko-KR" sz="1400" dirty="0">
                <a:cs typeface="Arial" panose="020B0604020202020204" pitchFamily="34" charset="0"/>
              </a:rPr>
              <a:t>Use upper and left axes for temperatures recorded in Celsius, use the lower and right axes for temperatures </a:t>
            </a:r>
            <a:endParaRPr lang="en-US" altLang="ko-KR" sz="1400" dirty="0">
              <a:cs typeface="Arial" panose="020B0604020202020204" pitchFamily="34" charset="0"/>
            </a:endParaRPr>
          </a:p>
          <a:p>
            <a:pPr eaLnBrk="0" latinLnBrk="0" hangingPunct="0">
              <a:tabLst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</a:tabLst>
              <a:defRPr/>
            </a:pPr>
            <a:r>
              <a:rPr lang="en-US" altLang="ko-KR" sz="1400" dirty="0">
                <a:cs typeface="Arial" panose="020B0604020202020204" pitchFamily="34" charset="0"/>
              </a:rPr>
              <a:t> recorded in Fahrenheit</a:t>
            </a:r>
            <a:r>
              <a:rPr lang="en-US" altLang="ko-KR" sz="1400" dirty="0" smtClean="0">
                <a:cs typeface="Arial" panose="020B0604020202020204" pitchFamily="34" charset="0"/>
              </a:rPr>
              <a:t>.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上轴和左轴用摄氏温度记录</a:t>
            </a:r>
            <a:r>
              <a:rPr lang="en-US" altLang="zh-CN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下轴和右轴用华氏温度记录</a:t>
            </a:r>
            <a:endParaRPr lang="en-US" altLang="ko-KR" sz="105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0" latinLnBrk="0" hangingPunct="0">
              <a:tabLst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</a:tabLst>
              <a:defRPr/>
            </a:pPr>
            <a:endParaRPr lang="en-US" altLang="ko-KR" sz="3200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943475"/>
            <a:ext cx="9906000" cy="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ko-KR" sz="1100"/>
              <a:t>                           </a:t>
            </a:r>
            <a:endParaRPr lang="en-US" altLang="ko-KR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23844" y="428604"/>
            <a:ext cx="7393008" cy="73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18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Inspection [</a:t>
            </a:r>
            <a:r>
              <a:rPr lang="en-US" altLang="ko-KR" sz="14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Dew Point Measurement( IF Required)]</a:t>
            </a:r>
            <a:r>
              <a:rPr lang="zh-CN" altLang="en-US" sz="14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接受检查</a:t>
            </a:r>
            <a:r>
              <a:rPr lang="en-US" altLang="zh-CN" sz="14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14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露点测试，如需要）</a:t>
            </a:r>
            <a:endParaRPr lang="en-US" altLang="zh-CN" sz="14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altLang="ko-KR" sz="1600" dirty="0" smtClean="0">
              <a:solidFill>
                <a:schemeClr val="bg1"/>
              </a:solidFill>
              <a:latin typeface="+mj-lt"/>
              <a:ea typeface="HY헤드라인M" pitchFamily="18" charset="-127"/>
            </a:endParaRPr>
          </a:p>
        </p:txBody>
      </p:sp>
      <p:pic>
        <p:nvPicPr>
          <p:cNvPr id="61449" name="Picture 9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5667" y="2688671"/>
            <a:ext cx="2306299" cy="1504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" y="4432300"/>
            <a:ext cx="2309813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0975" y="2689225"/>
            <a:ext cx="2016125" cy="151130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95876" y="2714620"/>
            <a:ext cx="3748088" cy="273843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20975" y="4437063"/>
            <a:ext cx="20161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그룹 4"/>
          <p:cNvGrpSpPr/>
          <p:nvPr/>
        </p:nvGrpSpPr>
        <p:grpSpPr bwMode="auto">
          <a:xfrm>
            <a:off x="5095876" y="2714620"/>
            <a:ext cx="3762375" cy="3879850"/>
            <a:chOff x="5078413" y="2347913"/>
            <a:chExt cx="3762375" cy="3879850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078413" y="2347913"/>
              <a:ext cx="3762375" cy="3457575"/>
            </a:xfrm>
            <a:prstGeom prst="rect">
              <a:avLst/>
            </a:prstGeom>
            <a:noFill/>
            <a:ln>
              <a:noFill/>
            </a:ln>
            <a:effectLst>
              <a:prstShdw prst="shdw18" dist="17961" dir="135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7" name="Rectangle 6"/>
            <p:cNvSpPr>
              <a:spLocks noChangeArrowheads="1"/>
            </p:cNvSpPr>
            <p:nvPr/>
          </p:nvSpPr>
          <p:spPr bwMode="auto">
            <a:xfrm>
              <a:off x="5435762" y="5795963"/>
              <a:ext cx="3047676" cy="431800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ko-KR" sz="1800" dirty="0"/>
                <a:t>Figure </a:t>
              </a:r>
              <a:r>
                <a:rPr lang="en-US" altLang="ko-KR" sz="1800" dirty="0" smtClean="0"/>
                <a:t>3.5</a:t>
              </a:r>
              <a:r>
                <a:rPr lang="zh-CN" altLang="en-US" sz="18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图</a:t>
              </a:r>
              <a:r>
                <a:rPr lang="en-US" altLang="zh-CN" sz="18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3.5</a:t>
              </a:r>
              <a:endParaRPr lang="ko-KR" altLang="en-US" sz="1800" dirty="0"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DE6E7F71-CAAB-4020-93BF-BFC968FDC036}" type="slidenum">
              <a:rPr kumimoji="0" lang="en-US" altLang="ko-KR" sz="1500">
                <a:solidFill>
                  <a:srgbClr val="808080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rgbClr val="808080"/>
              </a:solidFill>
              <a:ea typeface="Osaka"/>
              <a:cs typeface="Osaka"/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</a:pPr>
            <a:r>
              <a:rPr kumimoji="0" lang="en-US" altLang="ko-KR" sz="900" b="1">
                <a:solidFill>
                  <a:srgbClr val="595959"/>
                </a:solidFill>
              </a:rPr>
              <a:t>Global Top Energy Solution Provider</a:t>
            </a:r>
            <a:endParaRPr kumimoji="0" lang="en-US" altLang="ko-KR" sz="900" b="1">
              <a:solidFill>
                <a:srgbClr val="595959"/>
              </a:solidFill>
            </a:endParaRPr>
          </a:p>
        </p:txBody>
      </p:sp>
      <p:pic>
        <p:nvPicPr>
          <p:cNvPr id="24580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035" y="403860"/>
            <a:ext cx="1374775" cy="48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10"/>
          <p:cNvSpPr txBox="1">
            <a:spLocks noChangeArrowheads="1"/>
          </p:cNvSpPr>
          <p:nvPr/>
        </p:nvSpPr>
        <p:spPr bwMode="auto">
          <a:xfrm>
            <a:off x="525463" y="519113"/>
            <a:ext cx="6948487" cy="317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altLang="ko-KR" sz="1600" dirty="0">
                <a:solidFill>
                  <a:schemeClr val="bg1"/>
                </a:solidFill>
                <a:ea typeface="HY헤드라인M" pitchFamily="18" charset="-127"/>
              </a:rPr>
              <a:t>Inspection (Check Internal Pressure</a:t>
            </a:r>
            <a:r>
              <a:rPr lang="en-US" altLang="ko-KR" sz="1600" dirty="0" smtClean="0">
                <a:solidFill>
                  <a:schemeClr val="bg1"/>
                </a:solidFill>
                <a:ea typeface="HY헤드라인M" pitchFamily="18" charset="-127"/>
              </a:rPr>
              <a:t>)</a:t>
            </a:r>
            <a:r>
              <a:rPr lang="zh-CN" altLang="en-US" sz="1600" dirty="0" smtClean="0">
                <a:solidFill>
                  <a:schemeClr val="bg1"/>
                </a:solidFill>
                <a:ea typeface="HY헤드라인M" pitchFamily="18" charset="-127"/>
              </a:rPr>
              <a:t>接受检查</a:t>
            </a:r>
            <a:r>
              <a:rPr lang="zh-CN" altLang="en-US" sz="16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（检查内部气压）</a:t>
            </a:r>
            <a:endParaRPr lang="en-US" altLang="ko-KR" sz="16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4582" name="그룹 6"/>
          <p:cNvGrpSpPr/>
          <p:nvPr/>
        </p:nvGrpSpPr>
        <p:grpSpPr bwMode="auto">
          <a:xfrm>
            <a:off x="488950" y="1125538"/>
            <a:ext cx="8788400" cy="4422775"/>
            <a:chOff x="488950" y="1125538"/>
            <a:chExt cx="8788400" cy="4422775"/>
          </a:xfrm>
        </p:grpSpPr>
        <p:pic>
          <p:nvPicPr>
            <p:cNvPr id="24585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89625" y="1341438"/>
              <a:ext cx="3387725" cy="400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6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8950" y="1125538"/>
              <a:ext cx="5181600" cy="4422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7" name="Oval 8"/>
            <p:cNvSpPr>
              <a:spLocks noChangeArrowheads="1"/>
            </p:cNvSpPr>
            <p:nvPr/>
          </p:nvSpPr>
          <p:spPr bwMode="auto">
            <a:xfrm>
              <a:off x="2720975" y="3068638"/>
              <a:ext cx="863600" cy="1081087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4588" name="Line 9"/>
            <p:cNvSpPr>
              <a:spLocks noChangeShapeType="1"/>
            </p:cNvSpPr>
            <p:nvPr/>
          </p:nvSpPr>
          <p:spPr bwMode="auto">
            <a:xfrm>
              <a:off x="3584575" y="3716338"/>
              <a:ext cx="23764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ko-KR" altLang="en-US"/>
            </a:p>
          </p:txBody>
        </p:sp>
      </p:grpSp>
      <p:sp>
        <p:nvSpPr>
          <p:cNvPr id="24583" name="Rectangle 14"/>
          <p:cNvSpPr>
            <a:spLocks noChangeArrowheads="1"/>
          </p:cNvSpPr>
          <p:nvPr/>
        </p:nvSpPr>
        <p:spPr bwMode="auto">
          <a:xfrm>
            <a:off x="7402513" y="2216150"/>
            <a:ext cx="1858962" cy="287338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altLang="ko-KR" sz="1200" b="1" dirty="0">
                <a:solidFill>
                  <a:srgbClr val="FF0000"/>
                </a:solidFill>
              </a:rPr>
              <a:t>Positive </a:t>
            </a:r>
            <a:r>
              <a:rPr lang="en-US" altLang="ko-KR" sz="1200" b="1" dirty="0" smtClean="0">
                <a:solidFill>
                  <a:srgbClr val="FF0000"/>
                </a:solidFill>
              </a:rPr>
              <a:t>Pressure</a:t>
            </a:r>
            <a:r>
              <a:rPr lang="zh-CN" altLang="en-US" sz="16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正压</a:t>
            </a:r>
            <a:r>
              <a:rPr lang="en-US" altLang="ko-KR" sz="1200" b="1" dirty="0" smtClean="0">
                <a:solidFill>
                  <a:srgbClr val="FF0000"/>
                </a:solidFill>
              </a:rPr>
              <a:t> </a:t>
            </a:r>
            <a:endParaRPr lang="en-US" altLang="ko-KR" sz="1200" b="1" dirty="0">
              <a:solidFill>
                <a:srgbClr val="FF0000"/>
              </a:solidFill>
            </a:endParaRPr>
          </a:p>
          <a:p>
            <a:pPr algn="ctr"/>
            <a:r>
              <a:rPr lang="en-US" altLang="ko-KR" sz="1200" b="1" dirty="0">
                <a:solidFill>
                  <a:srgbClr val="FF0000"/>
                </a:solidFill>
              </a:rPr>
              <a:t>OK</a:t>
            </a:r>
            <a:endParaRPr lang="en-US" altLang="ko-KR" sz="1200" b="1" dirty="0">
              <a:solidFill>
                <a:srgbClr val="FF0000"/>
              </a:solidFill>
            </a:endParaRPr>
          </a:p>
        </p:txBody>
      </p:sp>
      <p:sp>
        <p:nvSpPr>
          <p:cNvPr id="2" name="원형 화살표 1"/>
          <p:cNvSpPr/>
          <p:nvPr/>
        </p:nvSpPr>
        <p:spPr bwMode="auto">
          <a:xfrm rot="1436546">
            <a:off x="7505700" y="2530475"/>
            <a:ext cx="452438" cy="503238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latinLnBrk="0" hangingPunct="0">
              <a:defRPr/>
            </a:pPr>
            <a:endParaRPr kumimoji="0" lang="ko-K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B9DB0BD8-BBAF-4105-A56D-A1D78483EF1B}" type="slidenum">
              <a:rPr kumimoji="0" lang="en-US" altLang="ko-KR" sz="1500">
                <a:solidFill>
                  <a:srgbClr val="808080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rgbClr val="808080"/>
              </a:solidFill>
              <a:ea typeface="Osaka"/>
              <a:cs typeface="Osaka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</a:pPr>
            <a:r>
              <a:rPr kumimoji="0" lang="en-US" altLang="ko-KR" sz="900" b="1">
                <a:solidFill>
                  <a:srgbClr val="595959"/>
                </a:solidFill>
              </a:rPr>
              <a:t>Global Top Energy Solution Provider</a:t>
            </a:r>
            <a:endParaRPr kumimoji="0" lang="en-US" altLang="ko-KR" sz="900" b="1">
              <a:solidFill>
                <a:srgbClr val="595959"/>
              </a:solidFill>
            </a:endParaRPr>
          </a:p>
        </p:txBody>
      </p:sp>
      <p:pic>
        <p:nvPicPr>
          <p:cNvPr id="25604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0365" y="400685"/>
            <a:ext cx="1409700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10"/>
          <p:cNvSpPr txBox="1">
            <a:spLocks noChangeArrowheads="1"/>
          </p:cNvSpPr>
          <p:nvPr/>
        </p:nvSpPr>
        <p:spPr bwMode="auto">
          <a:xfrm>
            <a:off x="525463" y="519113"/>
            <a:ext cx="6948487" cy="317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altLang="ko-KR" sz="1400" dirty="0">
                <a:solidFill>
                  <a:schemeClr val="bg1"/>
                </a:solidFill>
                <a:ea typeface="HY헤드라인M" pitchFamily="18" charset="-127"/>
              </a:rPr>
              <a:t> Inspection (Measure Insulation Resistance </a:t>
            </a:r>
            <a:r>
              <a:rPr lang="en-US" altLang="ko-KR" sz="1400" dirty="0" smtClean="0">
                <a:solidFill>
                  <a:schemeClr val="bg1"/>
                </a:solidFill>
                <a:ea typeface="HY헤드라인M" pitchFamily="18" charset="-127"/>
              </a:rPr>
              <a:t>)</a:t>
            </a:r>
            <a:r>
              <a:rPr lang="zh-CN" altLang="en-US" sz="14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接受检查（测量绝缘电阻）</a:t>
            </a:r>
            <a:endParaRPr lang="en-US" altLang="ko-KR" sz="14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5606" name="그룹 6"/>
          <p:cNvGrpSpPr/>
          <p:nvPr/>
        </p:nvGrpSpPr>
        <p:grpSpPr bwMode="auto">
          <a:xfrm>
            <a:off x="492125" y="1938338"/>
            <a:ext cx="8853488" cy="4298950"/>
            <a:chOff x="631825" y="1268413"/>
            <a:chExt cx="8853488" cy="4298950"/>
          </a:xfrm>
        </p:grpSpPr>
        <p:pic>
          <p:nvPicPr>
            <p:cNvPr id="74760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1825" y="1268413"/>
              <a:ext cx="1979613" cy="2016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165100" dir="13500000" algn="b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1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65438" y="3500438"/>
              <a:ext cx="1989137" cy="20224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165100" dir="13500000" algn="b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2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97463" y="1268413"/>
              <a:ext cx="2079625" cy="2087562"/>
            </a:xfrm>
            <a:prstGeom prst="rect">
              <a:avLst/>
            </a:prstGeom>
            <a:noFill/>
            <a:ln>
              <a:noFill/>
            </a:ln>
            <a:effectLst>
              <a:outerShdw blurRad="50800" dist="165100" dir="13500000" algn="b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3" name="Picture 1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400925" y="3429000"/>
              <a:ext cx="2084388" cy="2138363"/>
            </a:xfrm>
            <a:prstGeom prst="rect">
              <a:avLst/>
            </a:prstGeom>
            <a:noFill/>
            <a:ln>
              <a:noFill/>
            </a:ln>
            <a:effectLst>
              <a:outerShdw blurRad="50800" dist="165100" dir="13500000" algn="b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2" name="AutoShape 13"/>
            <p:cNvSpPr>
              <a:spLocks noChangeArrowheads="1"/>
            </p:cNvSpPr>
            <p:nvPr/>
          </p:nvSpPr>
          <p:spPr bwMode="auto">
            <a:xfrm rot="5400000">
              <a:off x="1173163" y="3608388"/>
              <a:ext cx="1223962" cy="1439862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14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lnTo>
                    <a:pt x="15429" y="0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 algn="ctr">
              <a:solidFill>
                <a:srgbClr val="FF0000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5613" name="AutoShape 14"/>
            <p:cNvSpPr>
              <a:spLocks noChangeArrowheads="1"/>
            </p:cNvSpPr>
            <p:nvPr/>
          </p:nvSpPr>
          <p:spPr bwMode="auto">
            <a:xfrm rot="5400000" flipH="1">
              <a:off x="3332163" y="1592263"/>
              <a:ext cx="1223962" cy="1439862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14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lnTo>
                    <a:pt x="15429" y="0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 algn="ctr">
              <a:solidFill>
                <a:srgbClr val="FF0000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5614" name="AutoShape 15"/>
            <p:cNvSpPr>
              <a:spLocks noChangeArrowheads="1"/>
            </p:cNvSpPr>
            <p:nvPr/>
          </p:nvSpPr>
          <p:spPr bwMode="auto">
            <a:xfrm rot="5400000">
              <a:off x="5708651" y="3681412"/>
              <a:ext cx="1223962" cy="1439863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14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lnTo>
                    <a:pt x="15429" y="0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9525" algn="ctr">
              <a:solidFill>
                <a:srgbClr val="FF0000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36563" y="1052513"/>
            <a:ext cx="7592143" cy="68480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tabLst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</a:tabLst>
              <a:defRPr/>
            </a:pPr>
            <a:r>
              <a:rPr lang="en-US" altLang="ko-KR" sz="1400" u="sng" dirty="0">
                <a:cs typeface="Arial" panose="020B0604020202020204" pitchFamily="34" charset="0"/>
              </a:rPr>
              <a:t>Insulation Resistance </a:t>
            </a:r>
            <a:r>
              <a:rPr lang="en-US" altLang="ko-KR" sz="1400" u="sng" dirty="0" smtClean="0">
                <a:cs typeface="Arial" panose="020B0604020202020204" pitchFamily="34" charset="0"/>
              </a:rPr>
              <a:t>Check</a:t>
            </a:r>
            <a:r>
              <a:rPr lang="zh-CN" altLang="en-US" sz="1400" u="sng" dirty="0" smtClean="0">
                <a:cs typeface="Arial" panose="020B0604020202020204" pitchFamily="34" charset="0"/>
              </a:rPr>
              <a:t>绝缘电阻检查</a:t>
            </a:r>
            <a:endParaRPr lang="en-US" altLang="ko-KR" sz="1400" u="sng" dirty="0">
              <a:cs typeface="Arial" panose="020B0604020202020204" pitchFamily="34" charset="0"/>
            </a:endParaRPr>
          </a:p>
          <a:p>
            <a:pPr eaLnBrk="0" hangingPunct="0">
              <a:tabLst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</a:tabLst>
              <a:defRPr/>
            </a:pPr>
            <a:endParaRPr lang="en-US" altLang="ko-KR" sz="1050" dirty="0"/>
          </a:p>
          <a:p>
            <a:pPr eaLnBrk="0" latinLnBrk="0" hangingPunct="0">
              <a:buFontTx/>
              <a:buChar char="•"/>
              <a:tabLst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</a:tabLst>
              <a:defRPr/>
            </a:pPr>
            <a:r>
              <a:rPr lang="en-US" altLang="ko-KR" sz="1400" dirty="0">
                <a:cs typeface="Arial" panose="020B0604020202020204" pitchFamily="34" charset="0"/>
              </a:rPr>
              <a:t>Measure Insulation Resistance between Core-Frame-Ground</a:t>
            </a:r>
            <a:r>
              <a:rPr lang="en-US" altLang="ko-KR" sz="1400" dirty="0" smtClean="0">
                <a:cs typeface="Arial" panose="020B0604020202020204" pitchFamily="34" charset="0"/>
              </a:rPr>
              <a:t>.</a:t>
            </a:r>
            <a:r>
              <a:rPr lang="zh-CN" altLang="en-US" sz="1400" dirty="0" smtClean="0">
                <a:cs typeface="Arial" panose="020B0604020202020204" pitchFamily="34" charset="0"/>
              </a:rPr>
              <a:t>测量铁芯</a:t>
            </a:r>
            <a:r>
              <a:rPr lang="en-US" altLang="zh-CN" sz="1400" dirty="0" smtClean="0">
                <a:cs typeface="Arial" panose="020B0604020202020204" pitchFamily="34" charset="0"/>
              </a:rPr>
              <a:t>-</a:t>
            </a:r>
            <a:r>
              <a:rPr lang="zh-CN" altLang="en-US" sz="1400" dirty="0" smtClean="0">
                <a:cs typeface="Arial" panose="020B0604020202020204" pitchFamily="34" charset="0"/>
              </a:rPr>
              <a:t>夹件</a:t>
            </a:r>
            <a:r>
              <a:rPr lang="en-US" altLang="zh-CN" sz="1400" dirty="0" smtClean="0">
                <a:cs typeface="Arial" panose="020B0604020202020204" pitchFamily="34" charset="0"/>
              </a:rPr>
              <a:t>-</a:t>
            </a:r>
            <a:r>
              <a:rPr lang="zh-CN" altLang="en-US" sz="1400" dirty="0" smtClean="0">
                <a:cs typeface="Arial" panose="020B0604020202020204" pitchFamily="34" charset="0"/>
              </a:rPr>
              <a:t>接地的绝缘电阻</a:t>
            </a:r>
            <a:endParaRPr lang="en-US" altLang="ko-KR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82D57AD7-A9DC-403F-935C-6771CCC7220E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6628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0515" y="405130"/>
            <a:ext cx="1467485" cy="521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810124" y="1071546"/>
            <a:ext cx="458787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spcBef>
                <a:spcPct val="20000"/>
              </a:spcBef>
            </a:pPr>
            <a:r>
              <a:rPr lang="en-US" altLang="ko-KR" sz="1600" b="1" dirty="0"/>
              <a:t> </a:t>
            </a:r>
            <a:endParaRPr lang="en-US" altLang="ko-KR" sz="1600" b="1" dirty="0"/>
          </a:p>
          <a:p>
            <a:pPr marL="379730" indent="-379730" defTabSz="1014730">
              <a:spcBef>
                <a:spcPct val="20000"/>
              </a:spcBef>
            </a:pPr>
            <a:r>
              <a:rPr lang="en-US" altLang="ko-KR" sz="1600" dirty="0"/>
              <a:t>· Check all wooden case for external damage</a:t>
            </a:r>
            <a:r>
              <a:rPr lang="en-US" altLang="ko-KR" sz="1600" dirty="0" smtClean="0"/>
              <a:t>.</a:t>
            </a:r>
            <a:endParaRPr lang="en-US" altLang="ko-KR" sz="1600" dirty="0" smtClean="0"/>
          </a:p>
          <a:p>
            <a:pPr marL="379730" indent="-379730" defTabSz="1014730">
              <a:spcBef>
                <a:spcPct val="20000"/>
              </a:spcBef>
            </a:pPr>
            <a:r>
              <a:rPr lang="en-US" altLang="zh-CN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检查所有木箱是否外部损坏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79730" indent="-379730" defTabSz="1014730">
              <a:spcBef>
                <a:spcPct val="20000"/>
              </a:spcBef>
            </a:pPr>
            <a:r>
              <a:rPr lang="en-US" altLang="ko-KR" sz="1600" dirty="0"/>
              <a:t>· Open each wooden box and confirm if the contents of the packing list are consistent</a:t>
            </a:r>
            <a:r>
              <a:rPr lang="en-US" altLang="zh-CN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打开每个木箱，确认装箱单的内容是否一致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79730" indent="-379730" defTabSz="1014730">
              <a:spcBef>
                <a:spcPct val="20000"/>
              </a:spcBef>
            </a:pPr>
            <a:r>
              <a:rPr lang="en-US" altLang="ko-KR" sz="1600" dirty="0"/>
              <a:t>· Check for component damage</a:t>
            </a:r>
            <a:endParaRPr lang="en-US" altLang="ko-KR" sz="1600" dirty="0"/>
          </a:p>
          <a:p>
            <a:pPr marL="379730" indent="-379730" defTabSz="1014730">
              <a:spcBef>
                <a:spcPct val="20000"/>
              </a:spcBef>
            </a:pPr>
            <a:r>
              <a:rPr lang="en-US" altLang="ko-KR" sz="1600" dirty="0" smtClean="0"/>
              <a:t> 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检查是否有部件损坏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79730" indent="-379730" defTabSz="1014730">
              <a:spcBef>
                <a:spcPct val="20000"/>
              </a:spcBef>
            </a:pPr>
            <a:r>
              <a:rPr lang="en-US" altLang="ko-KR" sz="1600" dirty="0"/>
              <a:t>· Store under fire, moisture, and anti-theft safety conditions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在防火、防潮湿、防盗安全情况下存储</a:t>
            </a:r>
            <a:endParaRPr lang="en-US" altLang="ko-KR" sz="16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79730" indent="-379730" defTabSz="1014730">
              <a:spcBef>
                <a:spcPct val="20000"/>
              </a:spcBef>
            </a:pPr>
            <a:endParaRPr lang="en-US" altLang="ko-KR" sz="1600" dirty="0"/>
          </a:p>
          <a:p>
            <a:pPr marL="379730" indent="-379730" defTabSz="1014730">
              <a:spcBef>
                <a:spcPct val="20000"/>
              </a:spcBef>
            </a:pPr>
            <a:endParaRPr lang="en-US" altLang="ko-KR" sz="1600" dirty="0"/>
          </a:p>
          <a:p>
            <a:pPr marL="379730" indent="-379730" defTabSz="1014730">
              <a:spcBef>
                <a:spcPct val="20000"/>
              </a:spcBef>
            </a:pPr>
            <a:endParaRPr lang="en-US" altLang="ko-KR" sz="1600" b="1" dirty="0"/>
          </a:p>
          <a:p>
            <a:pPr marL="379730" indent="-379730" defTabSz="1014730">
              <a:spcBef>
                <a:spcPct val="20000"/>
              </a:spcBef>
            </a:pPr>
            <a:endParaRPr lang="en-US" altLang="ko-KR" sz="1400" b="1" dirty="0">
              <a:ea typeface="궁서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6" name="Picture 3" descr="IMG_10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388" y="3941763"/>
            <a:ext cx="3959225" cy="2439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G_09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388" y="1276350"/>
            <a:ext cx="2643187" cy="162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3844" y="428604"/>
            <a:ext cx="7827963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16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 Inspection ( Check Wooden Case &amp; Accessory )</a:t>
            </a:r>
            <a:r>
              <a:rPr lang="zh-CN" altLang="en-US" sz="16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接受检查（检查木箱及附件）</a:t>
            </a:r>
            <a:endParaRPr lang="en-US" altLang="ko-KR" sz="16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681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59730" y="4149090"/>
            <a:ext cx="3122295" cy="222250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6150" y="2062163"/>
            <a:ext cx="2303463" cy="17272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2478" y="1269034"/>
            <a:ext cx="3496945" cy="506285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172F162D-D751-4319-9B32-A5FB59C540A6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7652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3860" y="397510"/>
            <a:ext cx="1395095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39750" y="436563"/>
            <a:ext cx="69119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dirty="0">
                <a:solidFill>
                  <a:schemeClr val="bg1"/>
                </a:solidFill>
                <a:latin typeface="+mn-lt"/>
                <a:ea typeface="HY헤드라인M" pitchFamily="18" charset="-127"/>
              </a:rPr>
              <a:t>Prepare </a:t>
            </a:r>
            <a:r>
              <a:rPr lang="en-US" altLang="ko-KR" sz="2000" dirty="0" smtClean="0">
                <a:solidFill>
                  <a:schemeClr val="bg1"/>
                </a:solidFill>
                <a:latin typeface="+mn-lt"/>
                <a:ea typeface="HY헤드라인M" pitchFamily="18" charset="-127"/>
              </a:rPr>
              <a:t>Work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准备工作</a:t>
            </a:r>
            <a:endParaRPr lang="en-US" altLang="ko-KR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9" name="Line 70"/>
          <p:cNvSpPr>
            <a:spLocks noChangeShapeType="1"/>
          </p:cNvSpPr>
          <p:nvPr/>
        </p:nvSpPr>
        <p:spPr bwMode="auto">
          <a:xfrm>
            <a:off x="3368675" y="1196975"/>
            <a:ext cx="0" cy="5111750"/>
          </a:xfrm>
          <a:prstGeom prst="line">
            <a:avLst/>
          </a:prstGeom>
          <a:noFill/>
          <a:ln w="19050">
            <a:solidFill>
              <a:schemeClr val="bg2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ko-KR" altLang="en-US">
              <a:latin typeface="+mn-lt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3713368" y="1167344"/>
            <a:ext cx="5312164" cy="5648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Oil filter (with oil pipe) </a:t>
            </a:r>
            <a:r>
              <a:rPr lang="zh-CN" altLang="en-US" sz="1400" dirty="0" smtClean="0">
                <a:solidFill>
                  <a:srgbClr val="00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滤油机（附带油管）</a:t>
            </a:r>
            <a:endParaRPr lang="en-US" altLang="ko-KR" sz="1000" dirty="0" smtClean="0">
              <a:solidFill>
                <a:srgbClr val="000066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- 6000L/hour [RVP : 3750L/min, MBP : 1500m3/hour]</a:t>
            </a:r>
            <a:r>
              <a:rPr lang="zh-CN" altLang="en-US" sz="1400" dirty="0" smtClean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雷德蒸汽压</a:t>
            </a:r>
            <a:endParaRPr lang="en-US" altLang="ko-KR" sz="1400" dirty="0" smtClean="0">
              <a:solidFill>
                <a:schemeClr val="accent6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1" name="직사각형 37"/>
          <p:cNvSpPr/>
          <p:nvPr/>
        </p:nvSpPr>
        <p:spPr>
          <a:xfrm>
            <a:off x="3738554" y="1714488"/>
            <a:ext cx="5313682" cy="5648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Vacuum oil pump (with oil pipe and vacuum chamber)</a:t>
            </a:r>
            <a:r>
              <a:rPr lang="zh-CN" altLang="en-US" sz="1400" dirty="0" smtClean="0">
                <a:solidFill>
                  <a:srgbClr val="00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真空油泵（附带油管</a:t>
            </a:r>
            <a:r>
              <a:rPr lang="en-US" altLang="zh-CN" sz="1400" dirty="0" smtClean="0">
                <a:solidFill>
                  <a:srgbClr val="00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&amp;</a:t>
            </a:r>
            <a:r>
              <a:rPr lang="zh-CN" altLang="en-US" sz="1400" dirty="0" smtClean="0">
                <a:solidFill>
                  <a:srgbClr val="00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真空室）</a:t>
            </a:r>
            <a:endParaRPr lang="en-US" altLang="ko-KR" sz="1000" dirty="0" smtClean="0">
              <a:solidFill>
                <a:srgbClr val="000066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-</a:t>
            </a:r>
            <a:r>
              <a:rPr lang="en-US" altLang="ko-KR" sz="1000" dirty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[RVP : 3750L/min, MBP : </a:t>
            </a: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1500m3/hour]</a:t>
            </a:r>
            <a:endParaRPr lang="en-US" altLang="ko-KR" sz="1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</p:txBody>
      </p:sp>
      <p:sp>
        <p:nvSpPr>
          <p:cNvPr id="42" name="직사각형 37"/>
          <p:cNvSpPr/>
          <p:nvPr/>
        </p:nvSpPr>
        <p:spPr>
          <a:xfrm>
            <a:off x="3711816" y="2462744"/>
            <a:ext cx="5313682" cy="5648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1000" b="1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</a:t>
            </a: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Vacuum gage(Up to 0.01Torr), Oil dielectric Tester(0~75kV), Hygrometer(0~100%)</a:t>
            </a:r>
            <a:endParaRPr lang="en-US" altLang="ko-KR" sz="1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zh-CN" altLang="en-US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真空表（达到</a:t>
            </a:r>
            <a:r>
              <a:rPr lang="en-US" altLang="zh-CN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0.01</a:t>
            </a:r>
            <a:r>
              <a:rPr lang="zh-CN" altLang="en-US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托），绝缘油测试仪</a:t>
            </a:r>
            <a:r>
              <a:rPr lang="en-US" altLang="ko-KR" sz="1000" dirty="0" smtClean="0">
                <a:solidFill>
                  <a:srgbClr val="000066"/>
                </a:solidFill>
                <a:ea typeface="Osaka"/>
                <a:cs typeface="Arial" panose="020B0604020202020204" pitchFamily="34" charset="0"/>
              </a:rPr>
              <a:t>(0~75kV</a:t>
            </a:r>
            <a:r>
              <a:rPr lang="zh-CN" altLang="en-US" sz="1000" dirty="0" smtClean="0">
                <a:solidFill>
                  <a:srgbClr val="000066"/>
                </a:solidFill>
                <a:ea typeface="Osaka"/>
                <a:cs typeface="Arial" panose="020B0604020202020204" pitchFamily="34" charset="0"/>
              </a:rPr>
              <a:t>），温度计</a:t>
            </a:r>
            <a:r>
              <a:rPr lang="en-US" altLang="ko-KR" sz="1000" dirty="0" smtClean="0">
                <a:solidFill>
                  <a:srgbClr val="000066"/>
                </a:solidFill>
                <a:ea typeface="Osaka"/>
                <a:cs typeface="Arial" panose="020B0604020202020204" pitchFamily="34" charset="0"/>
              </a:rPr>
              <a:t>(0~100%</a:t>
            </a:r>
            <a:r>
              <a:rPr lang="zh-CN" altLang="en-US" sz="1000" dirty="0" smtClean="0">
                <a:solidFill>
                  <a:srgbClr val="000066"/>
                </a:solidFill>
                <a:ea typeface="Osaka"/>
                <a:cs typeface="Arial" panose="020B0604020202020204" pitchFamily="34" charset="0"/>
              </a:rPr>
              <a:t>）</a:t>
            </a:r>
            <a:endParaRPr lang="en-US" altLang="ko-KR" sz="1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altLang="ko-KR" sz="1000" dirty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</a:t>
            </a: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Manometer(-76mmHg~1.0kgf/Cm2), Dew point tester(-100C~30C)</a:t>
            </a:r>
            <a:endParaRPr lang="en-US" altLang="ko-KR" sz="1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zh-CN" altLang="en-US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压力计</a:t>
            </a:r>
            <a:r>
              <a:rPr lang="en-US" altLang="ko-KR" sz="1000" dirty="0" smtClean="0">
                <a:solidFill>
                  <a:srgbClr val="000066"/>
                </a:solidFill>
                <a:ea typeface="Osaka"/>
                <a:cs typeface="Arial" panose="020B0604020202020204" pitchFamily="34" charset="0"/>
              </a:rPr>
              <a:t>(-76mmHg~1.0kgf/Cm2), </a:t>
            </a:r>
            <a:r>
              <a:rPr lang="zh-CN" altLang="en-US" sz="1000" dirty="0" smtClean="0">
                <a:solidFill>
                  <a:srgbClr val="000066"/>
                </a:solidFill>
                <a:ea typeface="Osaka"/>
                <a:cs typeface="Arial" panose="020B0604020202020204" pitchFamily="34" charset="0"/>
              </a:rPr>
              <a:t>露点仪</a:t>
            </a:r>
            <a:r>
              <a:rPr lang="en-US" altLang="ko-KR" sz="1000" dirty="0" smtClean="0">
                <a:solidFill>
                  <a:srgbClr val="000066"/>
                </a:solidFill>
                <a:ea typeface="Osaka"/>
                <a:cs typeface="Arial" panose="020B0604020202020204" pitchFamily="34" charset="0"/>
              </a:rPr>
              <a:t>(-100C~30C)</a:t>
            </a:r>
            <a:endParaRPr lang="en-US" altLang="ko-KR" sz="1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ko-KR" sz="1000" dirty="0" smtClean="0">
                <a:solidFill>
                  <a:srgbClr val="FF0000"/>
                </a:solidFill>
                <a:latin typeface="+mn-lt"/>
                <a:ea typeface="Osaka"/>
                <a:cs typeface="Arial" panose="020B0604020202020204" pitchFamily="34" charset="0"/>
              </a:rPr>
              <a:t>- Check Calibration status</a:t>
            </a:r>
            <a:r>
              <a:rPr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检查校验状况</a:t>
            </a:r>
            <a:endParaRPr lang="en-US" altLang="ko-KR" sz="10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3" name="직사각형 37"/>
          <p:cNvSpPr/>
          <p:nvPr/>
        </p:nvSpPr>
        <p:spPr>
          <a:xfrm>
            <a:off x="3667116" y="3286124"/>
            <a:ext cx="5313682" cy="5648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Hydraulic  Crane(5~50 ton), Oil  storage Tank (20,000L), Compressor (5kg/Cm2)</a:t>
            </a:r>
            <a:endParaRPr lang="en-US" altLang="ko-KR" sz="1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zh-CN" altLang="en-US" sz="1000" dirty="0" smtClean="0"/>
              <a:t>液压起重机</a:t>
            </a:r>
            <a:r>
              <a:rPr lang="en-US" altLang="ko-KR" sz="1000" dirty="0" smtClean="0">
                <a:solidFill>
                  <a:srgbClr val="000066"/>
                </a:solidFill>
                <a:ea typeface="Osaka"/>
                <a:cs typeface="Arial" panose="020B0604020202020204" pitchFamily="34" charset="0"/>
              </a:rPr>
              <a:t>(5~50</a:t>
            </a:r>
            <a:r>
              <a:rPr lang="zh-CN" altLang="en-US" sz="1000" dirty="0" smtClean="0">
                <a:solidFill>
                  <a:srgbClr val="000066"/>
                </a:solidFill>
                <a:ea typeface="Osaka"/>
                <a:cs typeface="Arial" panose="020B0604020202020204" pitchFamily="34" charset="0"/>
              </a:rPr>
              <a:t>吨），储油罐</a:t>
            </a:r>
            <a:r>
              <a:rPr lang="en-US" altLang="ko-KR" sz="1000" dirty="0" smtClean="0">
                <a:solidFill>
                  <a:srgbClr val="000066"/>
                </a:solidFill>
                <a:ea typeface="Osaka"/>
                <a:cs typeface="Arial" panose="020B0604020202020204" pitchFamily="34" charset="0"/>
              </a:rPr>
              <a:t>(20,000L), </a:t>
            </a:r>
            <a:r>
              <a:rPr lang="zh-CN" altLang="en-US" sz="1000" dirty="0" smtClean="0">
                <a:solidFill>
                  <a:srgbClr val="000066"/>
                </a:solidFill>
                <a:ea typeface="Osaka"/>
                <a:cs typeface="Arial" panose="020B0604020202020204" pitchFamily="34" charset="0"/>
              </a:rPr>
              <a:t>压缩机</a:t>
            </a:r>
            <a:r>
              <a:rPr lang="en-US" altLang="ko-KR" sz="1000" dirty="0" smtClean="0">
                <a:solidFill>
                  <a:srgbClr val="000066"/>
                </a:solidFill>
                <a:ea typeface="Osaka"/>
                <a:cs typeface="Arial" panose="020B0604020202020204" pitchFamily="34" charset="0"/>
              </a:rPr>
              <a:t>(5kg/Cm2)</a:t>
            </a:r>
            <a:endParaRPr lang="en-US" altLang="ko-KR" sz="1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Man lift(if  required),</a:t>
            </a:r>
            <a:r>
              <a:rPr lang="en-US" altLang="ko-KR" sz="1000" dirty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Dry air </a:t>
            </a: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(&gt; -55C , with hose&amp; Fitting)</a:t>
            </a:r>
            <a:endParaRPr lang="en-US" altLang="ko-KR" sz="1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zh-CN" altLang="en-US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升降机（如果需要），干燥空气</a:t>
            </a:r>
            <a:r>
              <a:rPr lang="en-US" altLang="ko-KR" sz="1000" dirty="0" smtClean="0">
                <a:solidFill>
                  <a:srgbClr val="000066"/>
                </a:solidFill>
                <a:ea typeface="Osaka"/>
                <a:cs typeface="Arial" panose="020B0604020202020204" pitchFamily="34" charset="0"/>
              </a:rPr>
              <a:t>(&gt; -55C , </a:t>
            </a:r>
            <a:r>
              <a:rPr lang="zh-CN" altLang="en-US" sz="1000" dirty="0" smtClean="0">
                <a:solidFill>
                  <a:srgbClr val="000066"/>
                </a:solidFill>
                <a:ea typeface="Osaka"/>
                <a:cs typeface="Arial" panose="020B0604020202020204" pitchFamily="34" charset="0"/>
              </a:rPr>
              <a:t>带管</a:t>
            </a:r>
            <a:r>
              <a:rPr lang="en-US" altLang="ko-KR" sz="1000" dirty="0" smtClean="0">
                <a:solidFill>
                  <a:srgbClr val="000066"/>
                </a:solidFill>
                <a:ea typeface="Osaka"/>
                <a:cs typeface="Arial" panose="020B0604020202020204" pitchFamily="34" charset="0"/>
              </a:rPr>
              <a:t>&amp; </a:t>
            </a:r>
            <a:r>
              <a:rPr lang="zh-CN" altLang="en-US" sz="1000" dirty="0" smtClean="0">
                <a:solidFill>
                  <a:srgbClr val="000066"/>
                </a:solidFill>
                <a:ea typeface="Osaka"/>
                <a:cs typeface="Arial" panose="020B0604020202020204" pitchFamily="34" charset="0"/>
              </a:rPr>
              <a:t>装配</a:t>
            </a:r>
            <a:r>
              <a:rPr lang="en-US" altLang="ko-KR" sz="1000" dirty="0" smtClean="0">
                <a:solidFill>
                  <a:srgbClr val="000066"/>
                </a:solidFill>
                <a:ea typeface="Osaka"/>
                <a:cs typeface="Arial" panose="020B0604020202020204" pitchFamily="34" charset="0"/>
              </a:rPr>
              <a:t>)</a:t>
            </a:r>
            <a:endParaRPr lang="en-US" altLang="ko-KR" sz="1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ko-KR" sz="1000" dirty="0" smtClean="0">
                <a:solidFill>
                  <a:srgbClr val="FF0000"/>
                </a:solidFill>
                <a:latin typeface="+mn-lt"/>
                <a:ea typeface="Osaka"/>
                <a:cs typeface="Arial" panose="020B0604020202020204" pitchFamily="34" charset="0"/>
              </a:rPr>
              <a:t>- Check Internal Status of Oil Storage Tank</a:t>
            </a:r>
            <a:r>
              <a:rPr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检查储油罐内部情况</a:t>
            </a:r>
            <a:endParaRPr lang="en-US" altLang="ko-KR" sz="10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4" name="직사각형 37"/>
          <p:cNvSpPr/>
          <p:nvPr/>
        </p:nvSpPr>
        <p:spPr>
          <a:xfrm>
            <a:off x="3738554" y="3786190"/>
            <a:ext cx="5313682" cy="501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Spanner, </a:t>
            </a:r>
            <a:r>
              <a:rPr lang="en-US" altLang="ko-KR" sz="1000" dirty="0" err="1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Rachet</a:t>
            </a: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Wrench, Box spanner, pipe wrench, Adjustable angle wrench </a:t>
            </a:r>
            <a:endParaRPr lang="en-US" altLang="ko-KR" sz="1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-&gt; 10,11,13,14,17,19,22,24,27,30,32,36,42,46 mm</a:t>
            </a:r>
            <a:endParaRPr lang="en-US" altLang="ko-KR" sz="1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defRPr/>
            </a:pPr>
            <a:r>
              <a:rPr lang="zh-CN" altLang="en-US" sz="1400" dirty="0" smtClean="0">
                <a:solidFill>
                  <a:srgbClr val="00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 螺丝扳手，活动扳手，套筒扳手，管钳，活络扳手</a:t>
            </a:r>
            <a:endParaRPr lang="en-US" altLang="ko-KR" sz="1400" dirty="0" smtClean="0">
              <a:solidFill>
                <a:srgbClr val="000066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5" name="직사각형 37"/>
          <p:cNvSpPr/>
          <p:nvPr/>
        </p:nvSpPr>
        <p:spPr>
          <a:xfrm>
            <a:off x="3713368" y="4407431"/>
            <a:ext cx="5312164" cy="5648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defRPr/>
            </a:pP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Insulation  Resistance Tester, Multi-meter, BCT tester (or </a:t>
            </a:r>
            <a:r>
              <a:rPr lang="en-US" altLang="ko-KR" sz="1000" dirty="0" err="1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Galvano</a:t>
            </a: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meter)</a:t>
            </a:r>
            <a:endParaRPr lang="en-US" altLang="ko-KR" sz="1000" dirty="0" smtClean="0">
              <a:solidFill>
                <a:srgbClr val="FF0000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r>
              <a:rPr lang="en-US" altLang="ko-KR" sz="1000" dirty="0" smtClean="0">
                <a:solidFill>
                  <a:srgbClr val="FF0000"/>
                </a:solidFill>
                <a:latin typeface="+mn-lt"/>
                <a:ea typeface="Osaka"/>
                <a:cs typeface="Arial" panose="020B0604020202020204" pitchFamily="34" charset="0"/>
              </a:rPr>
              <a:t>Check Calibration Status</a:t>
            </a:r>
            <a:endParaRPr lang="en-US" altLang="ko-KR" sz="1000" dirty="0" smtClean="0">
              <a:solidFill>
                <a:srgbClr val="FF0000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r>
              <a:rPr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绝缘电阻测试仪，万用表，</a:t>
            </a:r>
            <a:r>
              <a:rPr lang="en-US" altLang="zh-CN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BCT</a:t>
            </a:r>
            <a:r>
              <a:rPr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测试仪</a:t>
            </a:r>
            <a:endParaRPr lang="en-US" altLang="zh-CN" sz="14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r>
              <a:rPr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检查校验状况</a:t>
            </a:r>
            <a:endParaRPr lang="en-US" altLang="ko-KR" sz="1400" dirty="0" smtClean="0">
              <a:solidFill>
                <a:srgbClr val="000066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직사각형 37"/>
          <p:cNvSpPr/>
          <p:nvPr/>
        </p:nvSpPr>
        <p:spPr>
          <a:xfrm>
            <a:off x="3738554" y="5143512"/>
            <a:ext cx="5312164" cy="5648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defRPr/>
            </a:pP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( According to Site Test Plan )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根据现场测试计划</a:t>
            </a:r>
            <a:endParaRPr lang="en-US" altLang="ko-KR" sz="1000" dirty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Power Factor Tester, Winding Resistance Tester, SFRA TESTER ,,,,,etc.</a:t>
            </a:r>
            <a:endParaRPr lang="en-US" altLang="ko-KR" sz="1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r>
              <a:rPr lang="en-US" altLang="ko-KR" sz="1000" dirty="0" smtClean="0">
                <a:solidFill>
                  <a:srgbClr val="FF0000"/>
                </a:solidFill>
                <a:ea typeface="Osaka"/>
                <a:cs typeface="Arial" panose="020B0604020202020204" pitchFamily="34" charset="0"/>
              </a:rPr>
              <a:t>Check </a:t>
            </a:r>
            <a:r>
              <a:rPr lang="en-US" altLang="ko-KR" sz="1000" dirty="0">
                <a:solidFill>
                  <a:srgbClr val="FF0000"/>
                </a:solidFill>
                <a:ea typeface="Osaka"/>
                <a:cs typeface="Arial" panose="020B0604020202020204" pitchFamily="34" charset="0"/>
              </a:rPr>
              <a:t>Calibration </a:t>
            </a:r>
            <a:r>
              <a:rPr lang="en-US" altLang="ko-KR" sz="1000" dirty="0" smtClean="0">
                <a:solidFill>
                  <a:srgbClr val="FF0000"/>
                </a:solidFill>
                <a:ea typeface="Osaka"/>
                <a:cs typeface="Arial" panose="020B0604020202020204" pitchFamily="34" charset="0"/>
              </a:rPr>
              <a:t>Status</a:t>
            </a:r>
            <a:endParaRPr lang="en-US" altLang="ko-KR" sz="1000" dirty="0" smtClean="0">
              <a:solidFill>
                <a:srgbClr val="FF0000"/>
              </a:solidFill>
              <a:ea typeface="Osaka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r>
              <a:rPr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功率指数测试仪，绕线电阻测试仪</a:t>
            </a:r>
            <a:r>
              <a:rPr lang="en-US" altLang="zh-CN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,</a:t>
            </a:r>
            <a:r>
              <a:rPr lang="zh-CN" altLang="en-US" sz="1400" dirty="0" smtClean="0">
                <a:solidFill>
                  <a:srgbClr val="FF0000"/>
                </a:solidFill>
              </a:rPr>
              <a:t>扫频响应分析</a:t>
            </a:r>
            <a:endParaRPr lang="en-US" altLang="zh-CN" sz="1400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  <a:defRPr/>
            </a:pPr>
            <a:r>
              <a:rPr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检查校验状况</a:t>
            </a:r>
            <a:endParaRPr lang="en-US" altLang="ko-KR" sz="1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7" name="직사각형 37"/>
          <p:cNvSpPr/>
          <p:nvPr/>
        </p:nvSpPr>
        <p:spPr>
          <a:xfrm>
            <a:off x="3713368" y="5698220"/>
            <a:ext cx="5312164" cy="5025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1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Ladder, rag, alcohol, Individual safety equipment,, fitting for connection ,,,,,etc.</a:t>
            </a:r>
            <a:endParaRPr lang="en-US" altLang="ko-KR" sz="1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zh-CN" altLang="en-US" sz="1400" dirty="0" smtClean="0">
                <a:solidFill>
                  <a:srgbClr val="00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梯子，抹布，酒精，个人安全设备，连接装配等</a:t>
            </a:r>
            <a:endParaRPr lang="en-US" altLang="ko-KR" sz="1400" dirty="0" smtClean="0">
              <a:solidFill>
                <a:srgbClr val="000066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767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" y="2017713"/>
            <a:ext cx="110966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875" y="1125538"/>
            <a:ext cx="1123950" cy="8636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75" y="2768600"/>
            <a:ext cx="1109663" cy="73183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9950" y="5121275"/>
            <a:ext cx="581025" cy="73025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93863" y="1125538"/>
            <a:ext cx="1035050" cy="8636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79575" y="5105400"/>
            <a:ext cx="531813" cy="74612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5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2012950"/>
            <a:ext cx="1071563" cy="73183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6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79575" y="4281488"/>
            <a:ext cx="1049338" cy="8159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8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62113" y="3540125"/>
            <a:ext cx="1066800" cy="7000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0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57350" y="2771775"/>
            <a:ext cx="1071563" cy="73025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1" name="Picture 1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23875" y="3540125"/>
            <a:ext cx="1109663" cy="71596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2" name="Picture 1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23875" y="4281488"/>
            <a:ext cx="1109663" cy="8159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3" name="Picture 1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06413" y="5121275"/>
            <a:ext cx="1127125" cy="73025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034ED31B-3513-4134-A7DB-343CDBC82F60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8676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2585" y="394335"/>
            <a:ext cx="1445895" cy="51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04850" y="1270000"/>
            <a:ext cx="410368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794" tIns="43634" rIns="56794" bIns="43634"/>
          <a:lstStyle/>
          <a:p>
            <a:pPr marL="269875" indent="-269875" defTabSz="873125">
              <a:spcBef>
                <a:spcPct val="20000"/>
              </a:spcBef>
              <a:defRPr/>
            </a:pPr>
            <a:endParaRPr lang="ko-KR" altLang="ko-KR" sz="1400">
              <a:latin typeface="+mn-lt"/>
              <a:ea typeface="HY헤드라인M" pitchFamily="18" charset="-127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667248" y="642918"/>
            <a:ext cx="46815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ko-KR" sz="2000" dirty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ko-KR" sz="1600" b="1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</a:t>
            </a:r>
            <a:r>
              <a:rPr lang="en-US" altLang="ko-KR" sz="1600" dirty="0" smtClean="0">
                <a:latin typeface="+mn-lt"/>
              </a:rPr>
              <a:t> </a:t>
            </a:r>
            <a:r>
              <a:rPr lang="en-US" altLang="ko-KR" sz="1600" b="1" dirty="0">
                <a:latin typeface="+mn-lt"/>
              </a:rPr>
              <a:t>&lt;  Manifold &amp; Bracket  Assembly </a:t>
            </a:r>
            <a:r>
              <a:rPr lang="en-US" altLang="ko-KR" sz="1600" b="1" dirty="0" smtClean="0">
                <a:latin typeface="+mn-lt"/>
              </a:rPr>
              <a:t>&gt;</a:t>
            </a:r>
            <a:endParaRPr lang="en-US" altLang="ko-KR" sz="1600" b="1" dirty="0" smtClean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zh-CN" altLang="en-US" sz="1600" b="1" dirty="0" smtClean="0">
                <a:latin typeface="+mn-lt"/>
              </a:rPr>
              <a:t>集油管道</a:t>
            </a:r>
            <a:r>
              <a:rPr lang="en-US" altLang="zh-CN" sz="1600" b="1" dirty="0" smtClean="0">
                <a:latin typeface="+mn-lt"/>
              </a:rPr>
              <a:t>&amp;</a:t>
            </a:r>
            <a:r>
              <a:rPr lang="zh-CN" altLang="en-US" sz="1600" b="1" dirty="0" smtClean="0">
                <a:latin typeface="+mn-lt"/>
              </a:rPr>
              <a:t>支架安装</a:t>
            </a:r>
            <a:endParaRPr lang="en-US" altLang="ko-KR" sz="1600" b="1" dirty="0" smtClean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endParaRPr lang="en-US" altLang="ko-KR" sz="1600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/>
              <a:t>1) To assemble radiator, manifolds has to be </a:t>
            </a:r>
            <a:endParaRPr lang="en-US" altLang="ko-KR" sz="1600" dirty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/>
              <a:t>    assembled in advance</a:t>
            </a:r>
            <a:r>
              <a:rPr lang="en-US" altLang="ko-KR" sz="1600" dirty="0" smtClean="0"/>
              <a:t>.</a:t>
            </a:r>
            <a:endParaRPr lang="en-US" altLang="ko-KR" sz="1600" dirty="0" smtClean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 smtClean="0"/>
              <a:t>     </a:t>
            </a:r>
            <a:r>
              <a:rPr lang="zh-CN" altLang="en-US" sz="1600" dirty="0" smtClean="0"/>
              <a:t>安装散热器前先安装集油管道</a:t>
            </a:r>
            <a:endParaRPr lang="en-US" altLang="ko-KR" sz="1600" dirty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2) Brackets for external accessory also has to be </a:t>
            </a:r>
            <a:endParaRPr lang="en-US" altLang="ko-KR" sz="1600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  assembled in advance</a:t>
            </a:r>
            <a:r>
              <a:rPr lang="en-US" altLang="ko-KR" sz="1600" dirty="0" smtClean="0">
                <a:latin typeface="+mn-lt"/>
              </a:rPr>
              <a:t>.</a:t>
            </a:r>
            <a:endParaRPr lang="en-US" altLang="ko-KR" sz="1600" dirty="0" smtClean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 smtClean="0">
                <a:latin typeface="+mn-lt"/>
              </a:rPr>
              <a:t>    </a:t>
            </a:r>
            <a:r>
              <a:rPr lang="zh-CN" altLang="en-US" sz="1600" dirty="0" smtClean="0">
                <a:latin typeface="+mn-lt"/>
              </a:rPr>
              <a:t>外部附件支架需提前安装。</a:t>
            </a:r>
            <a:endParaRPr lang="en-US" altLang="ko-KR" sz="1600" dirty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ko-KR" sz="1600" dirty="0"/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ko-KR" sz="1600" dirty="0"/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ko-KR" sz="1600" dirty="0"/>
              <a:t>Surface of manifold’s flange for mounting has to be clean to prevent oil </a:t>
            </a:r>
            <a:r>
              <a:rPr lang="en-US" altLang="ko-KR" sz="1600" dirty="0" smtClean="0"/>
              <a:t>leakage</a:t>
            </a:r>
            <a:endParaRPr lang="en-US" altLang="ko-KR" sz="1600" dirty="0" smtClean="0"/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zh-CN" altLang="en-US" sz="1600" dirty="0" smtClean="0"/>
              <a:t>     集油管道法兰表面需清理干净以防漏油</a:t>
            </a:r>
            <a:endParaRPr lang="en-US" altLang="ko-KR" sz="1600" dirty="0"/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ko-KR" sz="1600" dirty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ko-KR" sz="1600" dirty="0">
              <a:latin typeface="+mn-lt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09588" y="436563"/>
            <a:ext cx="78279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External Assembly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外部安装</a:t>
            </a:r>
            <a:endParaRPr lang="en-US" altLang="ko-KR" sz="20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8" y="1695450"/>
            <a:ext cx="2066925" cy="192246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6363" y="1698625"/>
            <a:ext cx="2066925" cy="192246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4" descr="SANY019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588" y="3670300"/>
            <a:ext cx="2066925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6363" y="3670300"/>
            <a:ext cx="2066925" cy="19192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4572008"/>
            <a:ext cx="2400300" cy="180022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95876" y="3429000"/>
            <a:ext cx="1344613" cy="3159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ChangeArrowheads="1"/>
          </p:cNvSpPr>
          <p:nvPr/>
        </p:nvSpPr>
        <p:spPr bwMode="auto">
          <a:xfrm>
            <a:off x="632460" y="1340803"/>
            <a:ext cx="6652260" cy="526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2900" indent="-342900" latinLnBrk="0">
              <a:buAutoNum type="arabicPeriod"/>
              <a:defRPr/>
            </a:pPr>
            <a:r>
              <a:rPr lang="en-US" altLang="ko-KR" sz="1400" b="1" dirty="0" smtClean="0">
                <a:ea typeface="굴림" pitchFamily="50" charset="-127"/>
                <a:cs typeface="Osaka"/>
              </a:rPr>
              <a:t>Transportation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运输</a:t>
            </a:r>
            <a:endParaRPr lang="en-US" altLang="zh-CN" sz="1400" dirty="0" smtClean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marL="342900" indent="-342900" latinLnBrk="0">
              <a:defRPr/>
            </a:pPr>
            <a:endParaRPr lang="en-US" altLang="ko-KR" sz="1400" b="1" dirty="0">
              <a:ea typeface="굴림" pitchFamily="50" charset="-127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  1.1. From port to Site </a:t>
            </a:r>
            <a:r>
              <a:rPr lang="en-US" altLang="ko-KR" sz="1400" b="1" dirty="0" smtClean="0">
                <a:ea typeface="굴림" pitchFamily="50" charset="-127"/>
                <a:cs typeface="Osaka"/>
              </a:rPr>
              <a:t>Foundation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港口至地基</a:t>
            </a:r>
            <a:endParaRPr lang="en-US" altLang="zh-CN" sz="1400" dirty="0" smtClean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latinLnBrk="0">
              <a:defRPr/>
            </a:pPr>
            <a:endParaRPr lang="en-US" altLang="ko-KR" sz="1400" b="1" dirty="0">
              <a:ea typeface="굴림" pitchFamily="50" charset="-127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2. Site Installation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现场安装</a:t>
            </a:r>
            <a:endParaRPr lang="en-US" altLang="zh-CN" sz="1400" dirty="0" smtClean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latinLnBrk="0">
              <a:defRPr/>
            </a:pPr>
            <a:endParaRPr lang="en-US" altLang="ko-KR" sz="1400" b="1" dirty="0">
              <a:ea typeface="굴림" pitchFamily="50" charset="-127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  2.1. Transformer Installation Flow </a:t>
            </a:r>
            <a:r>
              <a:rPr lang="en-US" altLang="ko-KR" sz="1400" b="1" dirty="0" smtClean="0">
                <a:ea typeface="굴림" pitchFamily="50" charset="-127"/>
                <a:cs typeface="Osaka"/>
              </a:rPr>
              <a:t>Chart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  <a:sym typeface="+mn-ea"/>
              </a:rPr>
              <a:t>变压器安装流程图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  2.2. Supervision Inspection Points during Installation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安装中监理检查点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  2.3. </a:t>
            </a:r>
            <a:r>
              <a:rPr lang="en-US" altLang="ko-KR" sz="1400" b="1" dirty="0" smtClean="0">
                <a:ea typeface="굴림" pitchFamily="50" charset="-127"/>
                <a:cs typeface="Osaka"/>
              </a:rPr>
              <a:t>Inspection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接受检查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  2.4. Preparing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准备工作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  2.5. External </a:t>
            </a:r>
            <a:r>
              <a:rPr lang="en-US" altLang="ko-KR" sz="1400" b="1" dirty="0" smtClean="0">
                <a:ea typeface="굴림" pitchFamily="50" charset="-127"/>
                <a:cs typeface="Osaka"/>
              </a:rPr>
              <a:t>Assembly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外部安装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  2.6. Internal </a:t>
            </a:r>
            <a:r>
              <a:rPr lang="en-US" altLang="ko-KR" sz="1400" b="1" dirty="0" smtClean="0">
                <a:ea typeface="굴림" pitchFamily="50" charset="-127"/>
                <a:cs typeface="Osaka"/>
              </a:rPr>
              <a:t>Connection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内部连接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  2.7. </a:t>
            </a:r>
            <a:r>
              <a:rPr lang="en-US" altLang="ko-KR" sz="1400" b="1" dirty="0" smtClean="0">
                <a:ea typeface="굴림" pitchFamily="50" charset="-127"/>
                <a:cs typeface="Osaka"/>
              </a:rPr>
              <a:t>Torque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力矩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  2.8. Vacuuming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抽真空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  2.9. Oil Preheating and Oil </a:t>
            </a:r>
            <a:r>
              <a:rPr lang="en-US" altLang="ko-KR" sz="1400" b="1" dirty="0" smtClean="0">
                <a:ea typeface="굴림" pitchFamily="50" charset="-127"/>
                <a:cs typeface="Osaka"/>
              </a:rPr>
              <a:t>Circulation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油预热</a:t>
            </a:r>
            <a:r>
              <a:rPr lang="en-US" altLang="zh-CN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&amp;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油循环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  2.10. Insulation Strength </a:t>
            </a:r>
            <a:r>
              <a:rPr lang="en-US" altLang="ko-KR" sz="1400" b="1" dirty="0" smtClean="0">
                <a:ea typeface="굴림" pitchFamily="50" charset="-127"/>
                <a:cs typeface="Osaka"/>
              </a:rPr>
              <a:t>Test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绝缘强度测试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  2.11. Vacuum Oiling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真空注油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  2.12. Adjusting Oil </a:t>
            </a:r>
            <a:r>
              <a:rPr lang="en-US" altLang="ko-KR" sz="1400" b="1" dirty="0" smtClean="0">
                <a:ea typeface="굴림" pitchFamily="50" charset="-127"/>
                <a:cs typeface="Osaka"/>
              </a:rPr>
              <a:t>Leve</a:t>
            </a:r>
            <a:r>
              <a:rPr lang="en-US" altLang="zh-CN" sz="1400" b="1" dirty="0" smtClean="0">
                <a:ea typeface="굴림" pitchFamily="50" charset="-127"/>
                <a:cs typeface="Osaka"/>
              </a:rPr>
              <a:t>l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调节油位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  2.13. Oil </a:t>
            </a:r>
            <a:r>
              <a:rPr lang="en-US" altLang="ko-KR" sz="1400" b="1" dirty="0" smtClean="0">
                <a:ea typeface="굴림" pitchFamily="50" charset="-127"/>
                <a:cs typeface="Osaka"/>
              </a:rPr>
              <a:t>Circulation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油循环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  2.14. Site Test (According to STP</a:t>
            </a:r>
            <a:r>
              <a:rPr lang="en-US" altLang="ko-KR" sz="1400" b="1" dirty="0" smtClean="0">
                <a:ea typeface="굴림" pitchFamily="50" charset="-127"/>
                <a:cs typeface="Osaka"/>
              </a:rPr>
              <a:t>)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现场试验（根据现场试验计划</a:t>
            </a:r>
            <a:r>
              <a:rPr lang="en-US" altLang="zh-CN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)</a:t>
            </a:r>
            <a:endParaRPr lang="en-US" altLang="zh-CN" sz="1400" dirty="0" smtClean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latinLnBrk="0">
              <a:defRPr/>
            </a:pPr>
            <a:endParaRPr lang="en-US" altLang="ko-KR" sz="1400" b="1" dirty="0">
              <a:ea typeface="굴림" pitchFamily="50" charset="-127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3. Protective </a:t>
            </a:r>
            <a:r>
              <a:rPr lang="en-US" altLang="ko-KR" sz="1400" b="1" dirty="0" smtClean="0">
                <a:ea typeface="굴림" pitchFamily="50" charset="-127"/>
                <a:cs typeface="Osaka"/>
              </a:rPr>
              <a:t>Relays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保护性继电器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  <a:cs typeface="Osaka"/>
            </a:endParaRPr>
          </a:p>
          <a:p>
            <a:pPr latinLnBrk="0">
              <a:defRPr/>
            </a:pPr>
            <a:endParaRPr lang="en-US" altLang="ko-KR" sz="1400" b="1" dirty="0">
              <a:ea typeface="굴림" pitchFamily="50" charset="-127"/>
              <a:cs typeface="Osaka"/>
            </a:endParaRPr>
          </a:p>
          <a:p>
            <a:pPr latinLnBrk="0">
              <a:defRPr/>
            </a:pPr>
            <a:r>
              <a:rPr lang="en-US" altLang="ko-KR" sz="1400" b="1" dirty="0">
                <a:ea typeface="굴림" pitchFamily="50" charset="-127"/>
                <a:cs typeface="Osaka"/>
              </a:rPr>
              <a:t>4. </a:t>
            </a:r>
            <a:r>
              <a:rPr lang="en-US" altLang="ko-KR" sz="1400" b="1" dirty="0" smtClean="0">
                <a:ea typeface="굴림" pitchFamily="50" charset="-127"/>
                <a:cs typeface="Osaka"/>
              </a:rPr>
              <a:t>Maintenance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维护</a:t>
            </a:r>
            <a:r>
              <a:rPr kumimoji="0" lang="en-US" altLang="ko-KR" sz="1400" b="1" dirty="0">
                <a:latin typeface="+mj-lt"/>
                <a:ea typeface="굴림" pitchFamily="50" charset="-127"/>
              </a:rPr>
              <a:t>	</a:t>
            </a:r>
            <a:endParaRPr kumimoji="0" lang="en-US" altLang="ko-KR" sz="1400" b="1" dirty="0">
              <a:latin typeface="+mj-lt"/>
              <a:ea typeface="굴림" pitchFamily="50" charset="-127"/>
            </a:endParaRPr>
          </a:p>
        </p:txBody>
      </p:sp>
      <p:pic>
        <p:nvPicPr>
          <p:cNvPr id="11267" name="Picture 5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7665" y="400685"/>
            <a:ext cx="1423035" cy="50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Box 9"/>
          <p:cNvSpPr txBox="1">
            <a:spLocks noChangeArrowheads="1"/>
          </p:cNvSpPr>
          <p:nvPr/>
        </p:nvSpPr>
        <p:spPr bwMode="auto">
          <a:xfrm>
            <a:off x="3656648" y="908368"/>
            <a:ext cx="277351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ea typeface="굴림" pitchFamily="50" charset="-127"/>
                <a:cs typeface="Osaka"/>
              </a:rPr>
              <a:t>Contents</a:t>
            </a:r>
            <a:r>
              <a:rPr lang="zh-CN" altLang="en-US" sz="3200" b="1" dirty="0" smtClean="0">
                <a:ea typeface="굴림" pitchFamily="50" charset="-127"/>
                <a:cs typeface="Osaka"/>
              </a:rPr>
              <a:t>目录</a:t>
            </a:r>
            <a:endParaRPr lang="ko-KR" altLang="en-US" sz="3200" b="1" dirty="0">
              <a:ea typeface="굴림" pitchFamily="50" charset="-127"/>
              <a:cs typeface="Osak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3E013B4C-31B9-47AC-9159-14A9A6D749CA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9700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94955" y="391795"/>
            <a:ext cx="1540510" cy="54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04850" y="1270000"/>
            <a:ext cx="410368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794" tIns="43634" rIns="56794" bIns="43634"/>
          <a:lstStyle/>
          <a:p>
            <a:pPr marL="269875" indent="-269875" defTabSz="873125">
              <a:spcBef>
                <a:spcPct val="20000"/>
              </a:spcBef>
              <a:defRPr/>
            </a:pPr>
            <a:endParaRPr lang="ko-KR" altLang="ko-KR" sz="1400">
              <a:latin typeface="+mn-lt"/>
              <a:ea typeface="HY헤드라인M" pitchFamily="18" charset="-127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738686" y="785794"/>
            <a:ext cx="4805362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ko-KR" sz="2000" dirty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ko-KR" sz="1600" b="1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</a:t>
            </a:r>
            <a:r>
              <a:rPr lang="en-US" altLang="ko-KR" sz="1600" b="1" dirty="0">
                <a:solidFill>
                  <a:srgbClr val="FF0000"/>
                </a:solidFill>
                <a:latin typeface="+mn-lt"/>
              </a:rPr>
              <a:t>&lt; Radiator Assembly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&gt;</a:t>
            </a:r>
            <a:r>
              <a:rPr lang="zh-CN" altLang="en-US" sz="16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散热器安装</a:t>
            </a:r>
            <a:endParaRPr lang="en-US" altLang="ko-KR" sz="16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ko-KR" sz="1600" dirty="0">
              <a:latin typeface="+mn-lt"/>
            </a:endParaRPr>
          </a:p>
          <a:p>
            <a:pPr marL="342900" indent="-342900" defTabSz="1014730">
              <a:lnSpc>
                <a:spcPct val="80000"/>
              </a:lnSpc>
              <a:spcBef>
                <a:spcPct val="20000"/>
              </a:spcBef>
              <a:buAutoNum type="arabicParenR"/>
              <a:defRPr/>
            </a:pPr>
            <a:r>
              <a:rPr lang="en-US" altLang="ko-KR" sz="1600" dirty="0" smtClean="0">
                <a:latin typeface="+mn-lt"/>
              </a:rPr>
              <a:t>Before </a:t>
            </a:r>
            <a:r>
              <a:rPr lang="en-US" altLang="ko-KR" sz="1600" dirty="0">
                <a:latin typeface="+mn-lt"/>
              </a:rPr>
              <a:t>assemble radiator, Check Valve </a:t>
            </a:r>
            <a:r>
              <a:rPr lang="en-US" altLang="ko-KR" sz="1600" dirty="0" smtClean="0">
                <a:latin typeface="+mn-lt"/>
              </a:rPr>
              <a:t>Status</a:t>
            </a:r>
            <a:endParaRPr lang="en-US" altLang="ko-KR" sz="1600" dirty="0" smtClean="0">
              <a:latin typeface="+mn-lt"/>
            </a:endParaRPr>
          </a:p>
          <a:p>
            <a:pPr marL="342900" indent="-342900"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 安装散热器之前，检查阀门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2) </a:t>
            </a:r>
            <a:r>
              <a:rPr lang="en-US" altLang="ko-KR" sz="1600" dirty="0" smtClean="0">
                <a:latin typeface="+mn-lt"/>
              </a:rPr>
              <a:t>  Assemble </a:t>
            </a:r>
            <a:r>
              <a:rPr lang="en-US" altLang="ko-KR" sz="1600" dirty="0">
                <a:latin typeface="+mn-lt"/>
              </a:rPr>
              <a:t>radiator </a:t>
            </a:r>
            <a:r>
              <a:rPr lang="en-US" altLang="ko-KR" sz="1600" dirty="0" smtClean="0">
                <a:latin typeface="+mn-lt"/>
              </a:rPr>
              <a:t>carefully</a:t>
            </a:r>
            <a:r>
              <a:rPr lang="zh-CN" altLang="en-US" sz="1600" dirty="0" smtClean="0">
                <a:latin typeface="+mn-lt"/>
              </a:rPr>
              <a:t>仔细安装散热器</a:t>
            </a:r>
            <a:endParaRPr lang="en-US" altLang="ko-KR" sz="1600" dirty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ko-KR" sz="1600" dirty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defRPr/>
            </a:pPr>
            <a:endParaRPr lang="en-US" altLang="ko-KR" sz="1600" dirty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ko-KR" sz="1600" dirty="0">
                <a:latin typeface="+mn-lt"/>
              </a:rPr>
              <a:t>Because radiator is easy to be broken during lifting, operator of crane has to be experienced person</a:t>
            </a:r>
            <a:r>
              <a:rPr lang="en-US" altLang="ko-KR" sz="1600" dirty="0" smtClean="0">
                <a:latin typeface="+mn-lt"/>
              </a:rPr>
              <a:t>.</a:t>
            </a:r>
            <a:endParaRPr lang="en-US" altLang="ko-KR" sz="1600" dirty="0" smtClean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zh-CN" altLang="en-US" sz="1600" dirty="0" smtClean="0">
                <a:latin typeface="+mn-lt"/>
              </a:rPr>
              <a:t>     吊运中散热器易损坏，开吊车的必须是专业人员</a:t>
            </a:r>
            <a:endParaRPr lang="en-US" altLang="ko-KR" sz="1600" dirty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ko-KR" sz="1600" dirty="0">
                <a:latin typeface="+mn-lt"/>
              </a:rPr>
              <a:t>Surface of radiator’s flange for mounting has to be clean to prevent oil </a:t>
            </a:r>
            <a:r>
              <a:rPr lang="en-US" altLang="ko-KR" sz="1600" dirty="0" smtClean="0">
                <a:latin typeface="+mn-lt"/>
              </a:rPr>
              <a:t>leakage</a:t>
            </a:r>
            <a:endParaRPr lang="en-US" altLang="ko-KR" sz="1600" dirty="0" smtClean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zh-CN" altLang="en-US" sz="1600" dirty="0" smtClean="0">
                <a:latin typeface="+mn-lt"/>
              </a:rPr>
              <a:t>散热器法兰表面</a:t>
            </a:r>
            <a:r>
              <a:rPr lang="zh-CN" altLang="en-US" sz="1600" dirty="0" smtClean="0"/>
              <a:t>表面需清理干净以防漏油</a:t>
            </a:r>
            <a:endParaRPr lang="en-US" altLang="ko-KR" sz="1600" dirty="0">
              <a:latin typeface="+mn-lt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09588" y="436563"/>
            <a:ext cx="78279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External Assembly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外部安装</a:t>
            </a:r>
            <a:endParaRPr lang="en-US" altLang="ko-KR" sz="20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9704" name="그룹 9"/>
          <p:cNvGrpSpPr/>
          <p:nvPr/>
        </p:nvGrpSpPr>
        <p:grpSpPr bwMode="auto">
          <a:xfrm>
            <a:off x="539750" y="1412875"/>
            <a:ext cx="4322763" cy="1874838"/>
            <a:chOff x="539056" y="1765951"/>
            <a:chExt cx="4324025" cy="1874187"/>
          </a:xfrm>
        </p:grpSpPr>
        <p:grpSp>
          <p:nvGrpSpPr>
            <p:cNvPr id="29709" name="Group 20"/>
            <p:cNvGrpSpPr>
              <a:grpSpLocks noChangeAspect="1"/>
            </p:cNvGrpSpPr>
            <p:nvPr/>
          </p:nvGrpSpPr>
          <p:grpSpPr bwMode="auto">
            <a:xfrm>
              <a:off x="2504728" y="1765951"/>
              <a:ext cx="2358353" cy="1874187"/>
              <a:chOff x="0" y="0"/>
              <a:chExt cx="143" cy="114"/>
            </a:xfrm>
          </p:grpSpPr>
          <p:pic>
            <p:nvPicPr>
              <p:cNvPr id="29714" name="Picture 21" descr="054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/>
              <a:srcRect t="27190"/>
              <a:stretch>
                <a:fillRect/>
              </a:stretch>
            </p:blipFill>
            <p:spPr bwMode="auto">
              <a:xfrm>
                <a:off x="0" y="0"/>
                <a:ext cx="109" cy="1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715" name="Picture 22" descr="053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11" y="42"/>
                <a:ext cx="32" cy="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16" name="Line 23"/>
              <p:cNvSpPr>
                <a:spLocks noChangeAspect="1" noChangeShapeType="1"/>
              </p:cNvSpPr>
              <p:nvPr/>
            </p:nvSpPr>
            <p:spPr bwMode="auto">
              <a:xfrm flipH="1">
                <a:off x="75" y="49"/>
                <a:ext cx="35" cy="0"/>
              </a:xfrm>
              <a:prstGeom prst="line">
                <a:avLst/>
              </a:prstGeom>
              <a:noFill/>
              <a:ln w="12700">
                <a:solidFill>
                  <a:srgbClr val="2C69B2"/>
                </a:solidFill>
                <a:rou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717" name="Line 24"/>
              <p:cNvSpPr>
                <a:spLocks noChangeAspect="1" noChangeShapeType="1"/>
              </p:cNvSpPr>
              <p:nvPr/>
            </p:nvSpPr>
            <p:spPr bwMode="auto">
              <a:xfrm flipH="1">
                <a:off x="78" y="44"/>
                <a:ext cx="34" cy="0"/>
              </a:xfrm>
              <a:prstGeom prst="line">
                <a:avLst/>
              </a:prstGeom>
              <a:noFill/>
              <a:ln w="12700">
                <a:solidFill>
                  <a:srgbClr val="2C69B2"/>
                </a:solidFill>
                <a:rou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718" name="Line 25"/>
              <p:cNvSpPr>
                <a:spLocks noChangeAspect="1" noChangeShapeType="1"/>
              </p:cNvSpPr>
              <p:nvPr/>
            </p:nvSpPr>
            <p:spPr bwMode="auto">
              <a:xfrm flipH="1">
                <a:off x="78" y="95"/>
                <a:ext cx="34" cy="0"/>
              </a:xfrm>
              <a:prstGeom prst="line">
                <a:avLst/>
              </a:prstGeom>
              <a:noFill/>
              <a:ln w="12700">
                <a:solidFill>
                  <a:srgbClr val="2C69B2"/>
                </a:solidFill>
                <a:rou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719" name="Line 26"/>
              <p:cNvSpPr>
                <a:spLocks noChangeAspect="1" noChangeShapeType="1"/>
              </p:cNvSpPr>
              <p:nvPr/>
            </p:nvSpPr>
            <p:spPr bwMode="auto">
              <a:xfrm flipH="1">
                <a:off x="80" y="91"/>
                <a:ext cx="33" cy="0"/>
              </a:xfrm>
              <a:prstGeom prst="line">
                <a:avLst/>
              </a:prstGeom>
              <a:noFill/>
              <a:ln w="12700">
                <a:solidFill>
                  <a:srgbClr val="2C69B2"/>
                </a:solidFill>
                <a:round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pic>
          <p:nvPicPr>
            <p:cNvPr id="29710" name="Picture 30" descr="07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9056" y="1882943"/>
              <a:ext cx="1920284" cy="16192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cxnSp>
          <p:nvCxnSpPr>
            <p:cNvPr id="29711" name="직선 연결선 3"/>
            <p:cNvCxnSpPr>
              <a:cxnSpLocks noChangeShapeType="1"/>
            </p:cNvCxnSpPr>
            <p:nvPr/>
          </p:nvCxnSpPr>
          <p:spPr bwMode="auto">
            <a:xfrm flipH="1" flipV="1">
              <a:off x="2459340" y="1882943"/>
              <a:ext cx="994802" cy="540901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</a:ln>
          </p:spPr>
        </p:cxnSp>
        <p:cxnSp>
          <p:nvCxnSpPr>
            <p:cNvPr id="29712" name="직선 연결선 24"/>
            <p:cNvCxnSpPr>
              <a:cxnSpLocks noChangeShapeType="1"/>
            </p:cNvCxnSpPr>
            <p:nvPr/>
          </p:nvCxnSpPr>
          <p:spPr bwMode="auto">
            <a:xfrm flipV="1">
              <a:off x="2459340" y="2780928"/>
              <a:ext cx="981492" cy="721265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</a:ln>
          </p:spPr>
        </p:cxnSp>
        <p:sp>
          <p:nvSpPr>
            <p:cNvPr id="29713" name="직사각형 1"/>
            <p:cNvSpPr>
              <a:spLocks noChangeArrowheads="1"/>
            </p:cNvSpPr>
            <p:nvPr/>
          </p:nvSpPr>
          <p:spPr bwMode="auto">
            <a:xfrm>
              <a:off x="3440832" y="2426764"/>
              <a:ext cx="432048" cy="354164"/>
            </a:xfrm>
            <a:prstGeom prst="rect">
              <a:avLst/>
            </a:prstGeom>
            <a:noFill/>
            <a:ln w="15875" algn="ctr">
              <a:solidFill>
                <a:srgbClr val="FF0000"/>
              </a:solidFill>
              <a:round/>
            </a:ln>
          </p:spPr>
          <p:txBody>
            <a:bodyPr/>
            <a:lstStyle/>
            <a:p>
              <a:pPr eaLnBrk="0" latinLnBrk="0" hangingPunct="0"/>
              <a:endParaRPr kumimoji="0" lang="ko-KR" altLang="en-US"/>
            </a:p>
          </p:txBody>
        </p:sp>
      </p:grpSp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67314" y="4572008"/>
            <a:ext cx="1920875" cy="1728788"/>
          </a:xfrm>
          <a:prstGeom prst="rect">
            <a:avLst/>
          </a:prstGeom>
          <a:noFill/>
          <a:ln>
            <a:noFill/>
          </a:ln>
          <a:effectLst>
            <a:outerShdw blurRad="76200" dist="635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9588" y="3429000"/>
            <a:ext cx="1949450" cy="192246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7775" y="3429000"/>
            <a:ext cx="2290763" cy="192246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67314" y="2643182"/>
            <a:ext cx="1344613" cy="3159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DCACEA08-49D7-451E-B995-8A33D1230051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0724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8300" y="399415"/>
            <a:ext cx="1424940" cy="50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04850" y="1270000"/>
            <a:ext cx="410368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794" tIns="43634" rIns="56794" bIns="43634"/>
          <a:lstStyle/>
          <a:p>
            <a:pPr marL="269875" indent="-269875" defTabSz="873125">
              <a:spcBef>
                <a:spcPct val="20000"/>
              </a:spcBef>
              <a:defRPr/>
            </a:pPr>
            <a:endParaRPr lang="ko-KR" altLang="ko-KR" sz="1400">
              <a:latin typeface="+mn-lt"/>
              <a:ea typeface="HY헤드라인M" pitchFamily="18" charset="-127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808538" y="1125538"/>
            <a:ext cx="4805362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ko-KR" sz="2000" dirty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ko-KR" sz="1600" b="1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</a:t>
            </a:r>
            <a:r>
              <a:rPr lang="en-US" altLang="ko-KR" sz="1600" b="1" dirty="0">
                <a:solidFill>
                  <a:srgbClr val="FF0000"/>
                </a:solidFill>
                <a:latin typeface="+mn-lt"/>
              </a:rPr>
              <a:t>&lt; Conservator Assembly 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&gt;</a:t>
            </a:r>
            <a:r>
              <a:rPr lang="zh-CN" altLang="en-US" sz="16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油枕安装</a:t>
            </a:r>
            <a:endParaRPr lang="en-US" altLang="ko-KR" sz="16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endParaRPr lang="en-US" altLang="ko-KR" sz="1600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1) Before assembling conservator, it need to  </a:t>
            </a:r>
            <a:endParaRPr lang="en-US" altLang="ko-KR" sz="1600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  be tested. </a:t>
            </a:r>
            <a:r>
              <a:rPr lang="zh-CN" altLang="en-US" sz="1600" dirty="0" smtClean="0">
                <a:latin typeface="+mn-lt"/>
              </a:rPr>
              <a:t>安装油枕前，先检查油枕</a:t>
            </a:r>
            <a:endParaRPr lang="en-US" altLang="ko-KR" sz="1600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     - Oil Level Gage float condition </a:t>
            </a:r>
            <a:r>
              <a:rPr lang="en-US" altLang="ko-KR" sz="1600" dirty="0" smtClean="0">
                <a:latin typeface="+mn-lt"/>
              </a:rPr>
              <a:t>check</a:t>
            </a:r>
            <a:endParaRPr lang="en-US" altLang="ko-KR" sz="1600" dirty="0" smtClean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 smtClean="0">
                <a:latin typeface="+mn-lt"/>
              </a:rPr>
              <a:t>        </a:t>
            </a:r>
            <a:r>
              <a:rPr lang="zh-CN" altLang="en-US" sz="1600" dirty="0" smtClean="0">
                <a:latin typeface="+mn-lt"/>
              </a:rPr>
              <a:t>检查油位计漂浮状况（检查外观）</a:t>
            </a:r>
            <a:endParaRPr lang="en-US" altLang="ko-KR" sz="1600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       ( Check its external </a:t>
            </a:r>
            <a:r>
              <a:rPr lang="en-US" altLang="ko-KR" sz="1600" dirty="0" smtClean="0">
                <a:latin typeface="+mn-lt"/>
              </a:rPr>
              <a:t>appe</a:t>
            </a:r>
            <a:r>
              <a:rPr lang="en-US" altLang="zh-CN" sz="1600" dirty="0" smtClean="0">
                <a:latin typeface="+mn-lt"/>
              </a:rPr>
              <a:t>a</a:t>
            </a:r>
            <a:r>
              <a:rPr lang="en-US" altLang="ko-KR" sz="1600" dirty="0" smtClean="0">
                <a:latin typeface="+mn-lt"/>
              </a:rPr>
              <a:t>rance</a:t>
            </a:r>
            <a:r>
              <a:rPr lang="en-US" altLang="ko-KR" sz="1600" dirty="0">
                <a:latin typeface="+mn-lt"/>
              </a:rPr>
              <a:t>)</a:t>
            </a:r>
            <a:endParaRPr lang="en-US" altLang="ko-KR" sz="1600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     - Oil Level Gage Operation </a:t>
            </a:r>
            <a:r>
              <a:rPr lang="en-US" altLang="ko-KR" sz="1600" dirty="0" smtClean="0">
                <a:latin typeface="+mn-lt"/>
              </a:rPr>
              <a:t>test</a:t>
            </a:r>
            <a:endParaRPr lang="en-US" altLang="ko-KR" sz="1600" dirty="0" smtClean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zh-CN" sz="1600" dirty="0" smtClean="0">
                <a:latin typeface="+mn-lt"/>
              </a:rPr>
              <a:t>         </a:t>
            </a:r>
            <a:r>
              <a:rPr lang="zh-CN" altLang="en-US" sz="1600" dirty="0" smtClean="0">
                <a:latin typeface="+mn-lt"/>
              </a:rPr>
              <a:t>油位计操作测试</a:t>
            </a:r>
            <a:endParaRPr lang="en-US" altLang="ko-KR" sz="1600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     </a:t>
            </a:r>
            <a:r>
              <a:rPr lang="en-US" altLang="ko-KR" sz="1600" dirty="0" smtClean="0">
                <a:latin typeface="+mn-lt"/>
              </a:rPr>
              <a:t>- </a:t>
            </a:r>
            <a:r>
              <a:rPr lang="en-US" altLang="ko-KR" sz="1600" dirty="0" smtClean="0"/>
              <a:t>Air Seal Cell Pressure test </a:t>
            </a:r>
            <a:endParaRPr lang="en-US" altLang="ko-KR" sz="1600" dirty="0" smtClean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 smtClean="0"/>
              <a:t>         </a:t>
            </a:r>
            <a:r>
              <a:rPr lang="zh-CN" altLang="en-US" sz="1600" dirty="0" smtClean="0"/>
              <a:t>空气密封室压力测试</a:t>
            </a:r>
            <a:endParaRPr lang="en-US" altLang="ko-KR" sz="1600" dirty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/>
              <a:t>         (0.1kgf/Cm2, hold 1hour or more)</a:t>
            </a:r>
            <a:endParaRPr lang="en-US" altLang="ko-KR" sz="1600" dirty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2) After </a:t>
            </a:r>
            <a:r>
              <a:rPr lang="en-US" altLang="ko-KR" sz="1600" dirty="0" smtClean="0">
                <a:latin typeface="+mn-lt"/>
              </a:rPr>
              <a:t>che</a:t>
            </a:r>
            <a:r>
              <a:rPr lang="en-US" altLang="zh-CN" sz="1600" dirty="0" smtClean="0">
                <a:latin typeface="+mn-lt"/>
              </a:rPr>
              <a:t>c</a:t>
            </a:r>
            <a:r>
              <a:rPr lang="en-US" altLang="ko-KR" sz="1600" dirty="0" smtClean="0">
                <a:latin typeface="+mn-lt"/>
              </a:rPr>
              <a:t>k </a:t>
            </a:r>
            <a:r>
              <a:rPr lang="en-US" altLang="ko-KR" sz="1600" dirty="0">
                <a:latin typeface="+mn-lt"/>
              </a:rPr>
              <a:t>inside, assemble </a:t>
            </a:r>
            <a:r>
              <a:rPr lang="en-US" altLang="ko-KR" sz="1600" dirty="0" smtClean="0">
                <a:latin typeface="+mn-lt"/>
              </a:rPr>
              <a:t>conserva</a:t>
            </a:r>
            <a:r>
              <a:rPr lang="en-US" altLang="zh-CN" sz="1600" dirty="0" smtClean="0">
                <a:latin typeface="+mn-lt"/>
              </a:rPr>
              <a:t>t</a:t>
            </a:r>
            <a:r>
              <a:rPr lang="en-US" altLang="ko-KR" sz="1600" dirty="0" smtClean="0">
                <a:latin typeface="+mn-lt"/>
              </a:rPr>
              <a:t>or</a:t>
            </a:r>
            <a:endParaRPr lang="en-US" altLang="ko-KR" sz="1600" dirty="0" smtClean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zh-CN" sz="1600" dirty="0" smtClean="0">
                <a:latin typeface="+mn-lt"/>
                <a:ea typeface="宋体" panose="02010600030101010101" pitchFamily="2" charset="-122"/>
              </a:rPr>
              <a:t>     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内部检查之后，安装油枕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09588" y="436563"/>
            <a:ext cx="78279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External Assembly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外部安装</a:t>
            </a:r>
            <a:endParaRPr lang="en-US" altLang="ko-KR" sz="20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688" y="4686300"/>
            <a:ext cx="4176712" cy="1468438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688" y="3213100"/>
            <a:ext cx="2089150" cy="1439863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24150" y="3221038"/>
            <a:ext cx="2000250" cy="1433512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24150" y="1646238"/>
            <a:ext cx="2000250" cy="1471612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81562" y="5143512"/>
            <a:ext cx="1344613" cy="3159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8685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7688" y="1646238"/>
            <a:ext cx="2089150" cy="1471612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8388D4DF-C5B7-4F10-A411-516F26EB992D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1748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1795" y="405130"/>
            <a:ext cx="1385570" cy="4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04850" y="1270000"/>
            <a:ext cx="410368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794" tIns="43634" rIns="56794" bIns="43634"/>
          <a:lstStyle/>
          <a:p>
            <a:pPr marL="269875" indent="-269875" defTabSz="873125">
              <a:spcBef>
                <a:spcPct val="20000"/>
              </a:spcBef>
              <a:defRPr/>
            </a:pPr>
            <a:endParaRPr lang="ko-KR" altLang="ko-KR" sz="1400">
              <a:latin typeface="+mn-lt"/>
              <a:ea typeface="HY헤드라인M" pitchFamily="18" charset="-127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808538" y="1125538"/>
            <a:ext cx="442277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ko-KR" sz="2000" dirty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ko-KR" sz="1600" b="1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</a:t>
            </a:r>
            <a:r>
              <a:rPr lang="en-US" altLang="ko-KR" sz="1600" b="1" dirty="0">
                <a:solidFill>
                  <a:srgbClr val="FF0000"/>
                </a:solidFill>
                <a:latin typeface="+mn-lt"/>
              </a:rPr>
              <a:t>&lt; Bushing 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Turret  </a:t>
            </a:r>
            <a:r>
              <a:rPr lang="en-US" altLang="ko-KR" sz="1600" b="1" dirty="0">
                <a:solidFill>
                  <a:srgbClr val="FF0000"/>
                </a:solidFill>
                <a:latin typeface="+mn-lt"/>
              </a:rPr>
              <a:t>Assembly 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&gt;</a:t>
            </a:r>
            <a:r>
              <a:rPr lang="zh-CN" altLang="en-US" sz="16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套管安装</a:t>
            </a:r>
            <a:endParaRPr lang="en-US" altLang="ko-KR" sz="16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endParaRPr lang="en-US" altLang="ko-KR" sz="1600" dirty="0">
              <a:latin typeface="+mn-lt"/>
            </a:endParaRPr>
          </a:p>
          <a:p>
            <a:pPr marL="342900" indent="-342900" defTabSz="1014730">
              <a:lnSpc>
                <a:spcPct val="80000"/>
              </a:lnSpc>
              <a:spcBef>
                <a:spcPct val="20000"/>
              </a:spcBef>
              <a:buFontTx/>
              <a:buAutoNum type="arabicParenR"/>
              <a:defRPr/>
            </a:pPr>
            <a:r>
              <a:rPr lang="en-US" altLang="ko-KR" sz="1600" dirty="0">
                <a:latin typeface="+mn-lt"/>
              </a:rPr>
              <a:t>Before assembling bushings, CT need   to be tested. </a:t>
            </a:r>
            <a:endParaRPr lang="en-US" altLang="ko-KR" sz="1600" dirty="0" smtClean="0">
              <a:latin typeface="+mn-lt"/>
            </a:endParaRPr>
          </a:p>
          <a:p>
            <a:pPr marL="342900" indent="-342900"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 smtClean="0">
                <a:latin typeface="+mn-lt"/>
              </a:rPr>
              <a:t>    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套管安装前，检查</a:t>
            </a:r>
            <a:r>
              <a:rPr lang="en-US" altLang="zh-CN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CT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     </a:t>
            </a:r>
            <a:r>
              <a:rPr lang="en-US" altLang="ko-KR" sz="1600" dirty="0"/>
              <a:t>- CT Ratio, Polarity </a:t>
            </a:r>
            <a:r>
              <a:rPr lang="en-US" altLang="ko-KR" sz="1600" dirty="0" smtClean="0"/>
              <a:t>Test</a:t>
            </a:r>
            <a:endParaRPr lang="en-US" altLang="ko-KR" sz="1600" dirty="0" smtClean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 smtClean="0"/>
              <a:t>       CT</a:t>
            </a:r>
            <a:r>
              <a:rPr lang="zh-CN" altLang="en-US" sz="1600" dirty="0" smtClean="0"/>
              <a:t>变比，极性测试</a:t>
            </a:r>
            <a:endParaRPr lang="en-US" altLang="ko-KR" sz="1600" dirty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/>
              <a:t>       - CT Insulation Resistance </a:t>
            </a:r>
            <a:r>
              <a:rPr lang="en-US" altLang="ko-KR" sz="1600" dirty="0" smtClean="0"/>
              <a:t>Test</a:t>
            </a:r>
            <a:endParaRPr lang="en-US" altLang="ko-KR" sz="1600" dirty="0" smtClean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 smtClean="0"/>
              <a:t>        CT</a:t>
            </a:r>
            <a:r>
              <a:rPr lang="zh-CN" altLang="en-US" sz="1600" dirty="0" smtClean="0"/>
              <a:t>绝缘电阻测试</a:t>
            </a:r>
            <a:endParaRPr lang="en-US" altLang="ko-KR" sz="1600" dirty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/>
              <a:t>       - Check CT’s external </a:t>
            </a:r>
            <a:r>
              <a:rPr lang="en-US" altLang="ko-KR" sz="1600" dirty="0" smtClean="0"/>
              <a:t>appearance</a:t>
            </a:r>
            <a:endParaRPr lang="en-US" altLang="ko-KR" sz="1600" dirty="0" smtClean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 smtClean="0"/>
              <a:t>         </a:t>
            </a:r>
            <a:r>
              <a:rPr lang="zh-CN" altLang="en-US" sz="1600" dirty="0" smtClean="0"/>
              <a:t>检查</a:t>
            </a:r>
            <a:r>
              <a:rPr lang="en-US" altLang="zh-CN" sz="1600" dirty="0" smtClean="0"/>
              <a:t>CT</a:t>
            </a:r>
            <a:r>
              <a:rPr lang="zh-CN" altLang="en-US" sz="1600" dirty="0" smtClean="0"/>
              <a:t>外观</a:t>
            </a:r>
            <a:endParaRPr lang="en-US" altLang="ko-KR" sz="1600" dirty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endParaRPr lang="en-US" altLang="ko-KR" sz="1600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endParaRPr lang="en-US" altLang="ko-KR" sz="1600" dirty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ko-KR" sz="1600" dirty="0">
                <a:latin typeface="+mn-lt"/>
              </a:rPr>
              <a:t>The weather condition during turret assembly has to be sunny day.</a:t>
            </a:r>
            <a:endParaRPr lang="en-US" altLang="ko-KR" sz="1600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     And must be caution to let things </a:t>
            </a:r>
            <a:r>
              <a:rPr lang="en-US" altLang="ko-KR" sz="1600" dirty="0" smtClean="0">
                <a:latin typeface="+mn-lt"/>
              </a:rPr>
              <a:t>fall</a:t>
            </a:r>
            <a:endParaRPr lang="en-US" altLang="ko-KR" sz="1600" dirty="0" smtClean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需晴天安装套管，小心有物体落入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09588" y="436563"/>
            <a:ext cx="78279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External Assembly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外部安装</a:t>
            </a:r>
            <a:endParaRPr lang="en-US" altLang="ko-KR" sz="20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" y="1646238"/>
            <a:ext cx="2084388" cy="1920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2075" y="3609975"/>
            <a:ext cx="2085975" cy="1920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9538" y="1652588"/>
            <a:ext cx="2085975" cy="191452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" y="3609975"/>
            <a:ext cx="2084388" cy="1920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360" y="5205730"/>
            <a:ext cx="1802130" cy="111315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43925" y="2500306"/>
            <a:ext cx="1362075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81562" y="4357694"/>
            <a:ext cx="1344613" cy="3159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1759" name="왼쪽으로 구부러진 화살표 2"/>
          <p:cNvSpPr>
            <a:spLocks noChangeArrowheads="1"/>
          </p:cNvSpPr>
          <p:nvPr/>
        </p:nvSpPr>
        <p:spPr bwMode="auto">
          <a:xfrm rot="-4160956">
            <a:off x="8437638" y="3777592"/>
            <a:ext cx="330200" cy="733425"/>
          </a:xfrm>
          <a:prstGeom prst="curvedLeftArrow">
            <a:avLst>
              <a:gd name="adj1" fmla="val 25019"/>
              <a:gd name="adj2" fmla="val 50048"/>
              <a:gd name="adj3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pPr eaLnBrk="0" latinLnBrk="0" hangingPunct="0"/>
            <a:endParaRPr kumimoji="0" lang="ko-KR" altLang="en-US"/>
          </a:p>
        </p:txBody>
      </p:sp>
      <p:sp>
        <p:nvSpPr>
          <p:cNvPr id="31760" name="순서도: 가산 접합 7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496716" y="5573398"/>
            <a:ext cx="484188" cy="461962"/>
          </a:xfrm>
          <a:prstGeom prst="flowChartSummingJunction">
            <a:avLst/>
          </a:prstGeom>
          <a:solidFill>
            <a:schemeClr val="accent1">
              <a:alpha val="0"/>
            </a:schemeClr>
          </a:solidFill>
          <a:ln w="22225" algn="ctr">
            <a:solidFill>
              <a:srgbClr val="FF0000"/>
            </a:solidFill>
            <a:round/>
          </a:ln>
        </p:spPr>
        <p:txBody>
          <a:bodyPr/>
          <a:lstStyle/>
          <a:p>
            <a:pPr eaLnBrk="0" latinLnBrk="0" hangingPunct="0"/>
            <a:endParaRPr kumimoji="0"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B24B6236-CC21-4355-9AC5-D98A600AC71D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2772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9255" y="405130"/>
            <a:ext cx="1388745" cy="4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04850" y="1270000"/>
            <a:ext cx="410368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794" tIns="43634" rIns="56794" bIns="43634"/>
          <a:lstStyle/>
          <a:p>
            <a:pPr marL="269875" indent="-269875" defTabSz="873125">
              <a:spcBef>
                <a:spcPct val="20000"/>
              </a:spcBef>
              <a:defRPr/>
            </a:pPr>
            <a:endParaRPr lang="ko-KR" altLang="ko-KR" sz="1400">
              <a:latin typeface="+mn-lt"/>
              <a:ea typeface="HY헤드라인M" pitchFamily="18" charset="-127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808538" y="1125538"/>
            <a:ext cx="442277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defRPr/>
            </a:pPr>
            <a:endParaRPr lang="en-US" altLang="ko-KR" sz="1600" b="1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</a:t>
            </a:r>
            <a:r>
              <a:rPr lang="en-US" altLang="ko-KR" sz="1600" b="1" dirty="0">
                <a:solidFill>
                  <a:srgbClr val="FF0000"/>
                </a:solidFill>
                <a:latin typeface="+mn-lt"/>
              </a:rPr>
              <a:t>&lt; Bushing Assembly 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&gt;</a:t>
            </a:r>
            <a:r>
              <a:rPr lang="zh-CN" altLang="en-US" sz="16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套管安装</a:t>
            </a:r>
            <a:endParaRPr lang="en-US" altLang="ko-KR" sz="16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/>
              <a:t>1) Before assembling bushing, it need to be     </a:t>
            </a:r>
            <a:endParaRPr lang="en-US" altLang="ko-KR" sz="1600" dirty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/>
              <a:t>    tested.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安装套管前，先进行测试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/>
              <a:t>       - Check Bushing’s external </a:t>
            </a:r>
            <a:r>
              <a:rPr lang="en-US" altLang="ko-KR" sz="1600" dirty="0" smtClean="0"/>
              <a:t>appearance</a:t>
            </a:r>
            <a:endParaRPr lang="en-US" altLang="ko-KR" sz="1600" dirty="0" smtClean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 smtClean="0"/>
              <a:t>        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检查套管外观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/>
              <a:t>       - Insulation Resistance </a:t>
            </a:r>
            <a:r>
              <a:rPr lang="en-US" altLang="ko-KR" sz="1600" dirty="0" smtClean="0"/>
              <a:t>Test</a:t>
            </a:r>
            <a:endParaRPr lang="en-US" altLang="ko-KR" sz="1600" dirty="0" smtClean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 smtClean="0"/>
              <a:t>         </a:t>
            </a:r>
            <a:r>
              <a:rPr lang="zh-CN" altLang="en-US" sz="1600" dirty="0" smtClean="0"/>
              <a:t>绝缘电阻测试</a:t>
            </a:r>
            <a:endParaRPr lang="en-US" altLang="ko-KR" sz="1600" dirty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/>
              <a:t>       - Power Factor Test(If required</a:t>
            </a:r>
            <a:r>
              <a:rPr lang="en-US" altLang="ko-KR" sz="1600" dirty="0" smtClean="0"/>
              <a:t>)</a:t>
            </a:r>
            <a:endParaRPr lang="en-US" altLang="ko-KR" sz="1600" dirty="0" smtClean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功率测试（如需要）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/>
              <a:t>       - Check Bushing’s external appearance</a:t>
            </a:r>
            <a:endParaRPr lang="en-US" altLang="ko-KR" sz="1600" dirty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 检查套管外观</a:t>
            </a:r>
            <a:endParaRPr lang="en-US" altLang="ko-KR" sz="1600" dirty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endParaRPr lang="en-US" altLang="ko-KR" sz="1600" dirty="0" smtClean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endParaRPr lang="en-US" altLang="ko-KR" sz="1600" dirty="0"/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ko-KR" sz="1600" dirty="0"/>
              <a:t>In general, direction of  bushing oil level</a:t>
            </a:r>
            <a:endParaRPr lang="en-US" altLang="ko-KR" sz="1600" dirty="0"/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/>
              <a:t>       gauge </a:t>
            </a:r>
            <a:r>
              <a:rPr lang="en-US" altLang="ko-KR" sz="1600" dirty="0">
                <a:latin typeface="+mn-lt"/>
              </a:rPr>
              <a:t>is as shown below</a:t>
            </a:r>
            <a:endParaRPr lang="en-US" altLang="ko-KR" sz="1600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     (But always review the bushing</a:t>
            </a:r>
            <a:endParaRPr lang="en-US" altLang="ko-KR" sz="1600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      manufacturer’s manual and transformer’s </a:t>
            </a:r>
            <a:endParaRPr lang="en-US" altLang="ko-KR" sz="1600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      drawing to determine how the bushings </a:t>
            </a:r>
            <a:endParaRPr lang="en-US" altLang="ko-KR" sz="1600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      should be oriented</a:t>
            </a:r>
            <a:r>
              <a:rPr lang="en-US" altLang="ko-KR" sz="1600" dirty="0" smtClean="0">
                <a:latin typeface="+mn-lt"/>
              </a:rPr>
              <a:t>)</a:t>
            </a:r>
            <a:endParaRPr lang="en-US" altLang="ko-KR" sz="1600" dirty="0" smtClean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zh-CN" sz="1600" dirty="0" smtClean="0">
                <a:latin typeface="+mn-lt"/>
              </a:rPr>
              <a:t>      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套管的油位计方向如左图所示</a:t>
            </a:r>
            <a:r>
              <a:rPr lang="en-US" altLang="zh-CN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参考套管厂    家手册和变压器图纸来决定怎么定位套管）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09588" y="436563"/>
            <a:ext cx="78279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External Assembly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外部安装</a:t>
            </a:r>
            <a:endParaRPr lang="en-US" altLang="ko-KR" sz="20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06" y="1071546"/>
            <a:ext cx="2054225" cy="14462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06" y="2571744"/>
            <a:ext cx="2054225" cy="13652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5546" y="2571744"/>
            <a:ext cx="2054225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5546" y="1071546"/>
            <a:ext cx="2054225" cy="14462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2406" y="4000504"/>
            <a:ext cx="4181475" cy="1565275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66786" y="5572140"/>
            <a:ext cx="3340100" cy="854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" name="Picture 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67314" y="4071942"/>
            <a:ext cx="1344613" cy="3159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5B94CB9A-5129-4751-8961-D8A395B610E5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3796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2435" y="396875"/>
            <a:ext cx="1368425" cy="48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04850" y="1270000"/>
            <a:ext cx="410368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794" tIns="43634" rIns="56794" bIns="43634"/>
          <a:lstStyle/>
          <a:p>
            <a:pPr marL="269875" indent="-269875" defTabSz="873125">
              <a:spcBef>
                <a:spcPct val="20000"/>
              </a:spcBef>
              <a:defRPr/>
            </a:pPr>
            <a:endParaRPr lang="ko-KR" altLang="ko-KR" sz="1400">
              <a:latin typeface="+mn-lt"/>
              <a:ea typeface="HY헤드라인M" pitchFamily="18" charset="-127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38092" y="1643050"/>
            <a:ext cx="30956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171450" indent="-171450" defTabSz="101473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200" dirty="0">
                <a:latin typeface="+mn-lt"/>
              </a:rPr>
              <a:t>Lift the bushing out of the wooden box and use two clean slings to lift it out </a:t>
            </a:r>
            <a:endParaRPr lang="en-US" altLang="ko-KR" sz="1200" dirty="0">
              <a:latin typeface="+mn-lt"/>
            </a:endParaRPr>
          </a:p>
          <a:p>
            <a:pPr marL="171450" indent="-171450" defTabSz="101473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从木箱中吊出套管，用两个干净的吊索吊出</a:t>
            </a:r>
            <a:endParaRPr lang="en-US" altLang="ko-KR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09588" y="436563"/>
            <a:ext cx="78279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External Assembly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外部安装</a:t>
            </a:r>
            <a:endParaRPr lang="en-US" altLang="ko-KR" sz="20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" y="4186238"/>
            <a:ext cx="2879725" cy="1763712"/>
          </a:xfrm>
          <a:prstGeom prst="rect">
            <a:avLst/>
          </a:prstGeom>
          <a:noFill/>
          <a:ln>
            <a:noFill/>
          </a:ln>
          <a:effectLst>
            <a:outerShdw dist="127000" dir="2700000" algn="ctr" rotWithShape="0">
              <a:schemeClr val="accent3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6300" y="2997200"/>
            <a:ext cx="2976563" cy="2951163"/>
          </a:xfrm>
          <a:prstGeom prst="rect">
            <a:avLst/>
          </a:prstGeom>
          <a:noFill/>
          <a:ln>
            <a:noFill/>
          </a:ln>
          <a:effectLst>
            <a:outerShdw dist="127000" dir="2700000" algn="ctr" rotWithShape="0">
              <a:schemeClr val="accent3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3452802" y="1571612"/>
            <a:ext cx="60801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200" dirty="0">
                <a:latin typeface="+mn-lt"/>
              </a:rPr>
              <a:t>**Lift the bushing in a vertical direction and lift it to the corresponding angle according to the diagram below. Place grass mats at the bottom of the bushing during lifting</a:t>
            </a:r>
            <a:endParaRPr lang="en-US" altLang="ko-KR" sz="1200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将套管吊至垂直方向，根据下图吊至对应的角度。吊运时，在套管底部放置草垫</a:t>
            </a:r>
            <a:endParaRPr lang="en-US" altLang="ko-KR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en-US" altLang="ko-KR" sz="1200" i="1" dirty="0">
                <a:solidFill>
                  <a:srgbClr val="FF0000"/>
                </a:solidFill>
                <a:latin typeface="Arial" panose="020B0604020202020204" pitchFamily="34" charset="0"/>
              </a:rPr>
              <a:t>Refer to HICO O&amp;M Manual Section 4.13 (Rev 5</a:t>
            </a:r>
            <a:r>
              <a:rPr kumimoji="0" lang="en-US" altLang="ko-KR" sz="120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endParaRPr kumimoji="0" lang="en-US" altLang="ko-KR" sz="1200" i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CN" altLang="en-US" sz="120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参考</a:t>
            </a:r>
            <a:r>
              <a:rPr kumimoji="0" lang="en-US" altLang="zh-CN" sz="120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HICO</a:t>
            </a:r>
            <a:r>
              <a:rPr kumimoji="0" lang="zh-CN" altLang="en-US" sz="120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操作维护手册</a:t>
            </a:r>
            <a:r>
              <a:rPr kumimoji="0" lang="en-US" altLang="zh-CN" sz="120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4.13</a:t>
            </a:r>
            <a:r>
              <a:rPr kumimoji="0" lang="zh-CN" altLang="en-US" sz="120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部分</a:t>
            </a:r>
            <a:endParaRPr kumimoji="0" lang="ko-KR" altLang="en-US" sz="12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endParaRPr lang="en-US" altLang="ko-KR" sz="1200" dirty="0">
              <a:latin typeface="+mn-lt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5570" y="2852738"/>
            <a:ext cx="3024188" cy="3160712"/>
          </a:xfrm>
          <a:prstGeom prst="rect">
            <a:avLst/>
          </a:prstGeom>
          <a:noFill/>
          <a:ln>
            <a:noFill/>
          </a:ln>
          <a:effectLst>
            <a:outerShdw dist="127000" dir="2700000" algn="ctr" rotWithShape="0">
              <a:schemeClr val="accent3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344488" y="981075"/>
            <a:ext cx="903128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algn="ctr"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3600" dirty="0">
                <a:latin typeface="+mn-lt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latin typeface="+mn-lt"/>
              </a:rPr>
              <a:t>&lt; Bushing Handling </a:t>
            </a:r>
            <a:r>
              <a:rPr lang="en-US" altLang="ko-KR" sz="3600" b="1" dirty="0" smtClean="0">
                <a:solidFill>
                  <a:srgbClr val="FF0000"/>
                </a:solidFill>
                <a:latin typeface="+mn-lt"/>
              </a:rPr>
              <a:t>&gt;</a:t>
            </a:r>
            <a:r>
              <a:rPr lang="zh-CN" altLang="en-US" sz="3600" b="1" dirty="0" smtClean="0">
                <a:solidFill>
                  <a:srgbClr val="FF0000"/>
                </a:solidFill>
                <a:latin typeface="+mn-lt"/>
              </a:rPr>
              <a:t>套管处理</a:t>
            </a:r>
            <a:endParaRPr lang="en-US" altLang="ko-KR" sz="36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24A4C2B7-02E0-4BB9-8B12-139E54951062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4820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7350" y="402590"/>
            <a:ext cx="1398270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04850" y="1270000"/>
            <a:ext cx="410368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794" tIns="43634" rIns="56794" bIns="43634"/>
          <a:lstStyle/>
          <a:p>
            <a:pPr marL="269875" indent="-269875" defTabSz="873125">
              <a:spcBef>
                <a:spcPct val="20000"/>
              </a:spcBef>
              <a:defRPr/>
            </a:pPr>
            <a:endParaRPr lang="ko-KR" altLang="ko-KR" sz="1400">
              <a:latin typeface="+mn-lt"/>
              <a:ea typeface="HY헤드라인M" pitchFamily="18" charset="-127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808538" y="1125538"/>
            <a:ext cx="46815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ko-KR" sz="2000" dirty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ko-KR" sz="1600" b="1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</a:t>
            </a:r>
            <a:r>
              <a:rPr lang="en-US" altLang="ko-KR" sz="1600" dirty="0">
                <a:solidFill>
                  <a:srgbClr val="FF0000"/>
                </a:solidFill>
                <a:latin typeface="+mn-lt"/>
              </a:rPr>
              <a:t>&lt; Gas Pipe and the other accessory Assembly </a:t>
            </a:r>
            <a:r>
              <a:rPr lang="en-US" altLang="ko-KR" sz="1600" dirty="0" smtClean="0">
                <a:solidFill>
                  <a:srgbClr val="FF0000"/>
                </a:solidFill>
                <a:latin typeface="+mn-lt"/>
              </a:rPr>
              <a:t>&gt;</a:t>
            </a:r>
            <a:endParaRPr lang="en-US" altLang="ko-KR" sz="1600" dirty="0" smtClean="0">
              <a:solidFill>
                <a:srgbClr val="FF0000"/>
              </a:solidFill>
              <a:latin typeface="+mn-lt"/>
            </a:endParaRPr>
          </a:p>
          <a:p>
            <a:pPr algn="ctr"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气体管道及其它附件安装</a:t>
            </a:r>
            <a:endParaRPr lang="en-US" altLang="ko-KR" sz="1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1) Assemble Gas Pipe, Protective relays, Copper </a:t>
            </a:r>
            <a:endParaRPr lang="en-US" altLang="ko-KR" sz="1600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  pipe, Sampling device, Ground cable, Surge      </a:t>
            </a:r>
            <a:endParaRPr lang="en-US" altLang="ko-KR" sz="1600" dirty="0">
              <a:latin typeface="+mn-lt"/>
            </a:endParaRPr>
          </a:p>
          <a:p>
            <a:pPr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  </a:t>
            </a:r>
            <a:r>
              <a:rPr lang="en-US" altLang="ko-KR" sz="1600" dirty="0" smtClean="0">
                <a:latin typeface="+mn-lt"/>
              </a:rPr>
              <a:t>arrestor</a:t>
            </a:r>
            <a:r>
              <a:rPr lang="zh-CN" altLang="en-US" sz="1600" dirty="0" smtClean="0">
                <a:latin typeface="+mn-lt"/>
              </a:rPr>
              <a:t>，</a:t>
            </a:r>
            <a:r>
              <a:rPr lang="en-US" altLang="zh-CN" sz="1600" dirty="0" smtClean="0">
                <a:latin typeface="+mn-lt"/>
              </a:rPr>
              <a:t>etc</a:t>
            </a:r>
            <a:endParaRPr lang="en-US" altLang="ko-KR" sz="1600" dirty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安装气体管道，保护性继电器，铜管，取样器，接地管道，避雷器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ko-KR" sz="1600" dirty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defRPr/>
            </a:pPr>
            <a:endParaRPr lang="en-US" altLang="ko-KR" sz="1600" dirty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defRPr/>
            </a:pPr>
            <a:endParaRPr lang="en-US" altLang="ko-KR" sz="1600" dirty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When installing gas pipelines, do not install them under forced conditions</a:t>
            </a:r>
            <a:r>
              <a:rPr lang="zh-CN" altLang="en-US" sz="1600" dirty="0" smtClean="0">
                <a:latin typeface="+mn-lt"/>
              </a:rPr>
              <a:t>        </a:t>
            </a:r>
            <a:endParaRPr lang="zh-CN" altLang="en-US" sz="1600" dirty="0" smtClean="0">
              <a:latin typeface="+mn-lt"/>
            </a:endParaRPr>
          </a:p>
          <a:p>
            <a:pPr marL="379730" indent="-379730" defTabSz="101473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安装气体管道时，切勿在强制状态下安装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09588" y="436563"/>
            <a:ext cx="78279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External Assembly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外部安装</a:t>
            </a:r>
            <a:endParaRPr lang="en-US" altLang="ko-KR" sz="20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8" y="1622425"/>
            <a:ext cx="2047875" cy="1727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7950" y="1622425"/>
            <a:ext cx="2043113" cy="1727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588" y="3381375"/>
            <a:ext cx="2047875" cy="1727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7950" y="3381375"/>
            <a:ext cx="2043113" cy="1727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4438" y="3429000"/>
            <a:ext cx="1344613" cy="3159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67880FED-24F4-442E-9938-3C9FD9325E09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5844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4025" y="399415"/>
            <a:ext cx="133921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04850" y="1270000"/>
            <a:ext cx="410368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794" tIns="43634" rIns="56794" bIns="43634"/>
          <a:lstStyle/>
          <a:p>
            <a:pPr marL="269875" indent="-269875" defTabSz="873125">
              <a:spcBef>
                <a:spcPct val="20000"/>
              </a:spcBef>
              <a:defRPr/>
            </a:pPr>
            <a:endParaRPr lang="ko-KR" altLang="ko-KR" sz="1400">
              <a:latin typeface="+mn-lt"/>
              <a:ea typeface="HY헤드라인M" pitchFamily="18" charset="-127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595810" y="928670"/>
            <a:ext cx="5060950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spcBef>
                <a:spcPct val="20000"/>
              </a:spcBef>
              <a:defRPr/>
            </a:pPr>
            <a:endParaRPr lang="en-US" altLang="ko-KR" sz="1600" b="1" dirty="0">
              <a:latin typeface="+mn-lt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</a:t>
            </a:r>
            <a:r>
              <a:rPr lang="en-US" altLang="ko-KR" sz="1600" b="1" dirty="0">
                <a:solidFill>
                  <a:srgbClr val="FF0000"/>
                </a:solidFill>
                <a:latin typeface="+mn-lt"/>
              </a:rPr>
              <a:t>&lt; Bottom connection &amp; Internal Inspection 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&gt;</a:t>
            </a:r>
            <a:endParaRPr lang="en-US" altLang="ko-KR" sz="1600" b="1" dirty="0" smtClean="0">
              <a:solidFill>
                <a:srgbClr val="FF0000"/>
              </a:solidFill>
              <a:latin typeface="+mn-lt"/>
            </a:endParaRPr>
          </a:p>
          <a:p>
            <a:pPr algn="ctr" defTabSz="1014730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底部连接和外部检查</a:t>
            </a:r>
            <a:endParaRPr lang="en-US" altLang="ko-KR" sz="16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defTabSz="1014730">
              <a:spcBef>
                <a:spcPct val="20000"/>
              </a:spcBef>
              <a:buAutoNum type="arabicParenR"/>
              <a:defRPr/>
            </a:pPr>
            <a:r>
              <a:rPr lang="en-US" altLang="ko-KR" sz="1600" dirty="0" smtClean="0"/>
              <a:t>Check the number</a:t>
            </a:r>
            <a:r>
              <a:rPr lang="en-US" altLang="ko-KR" sz="1600" dirty="0"/>
              <a:t> and type of tools brought</a:t>
            </a:r>
            <a:r>
              <a:rPr lang="en-US" altLang="ko-KR" sz="1600" dirty="0" smtClean="0"/>
              <a:t>.</a:t>
            </a:r>
            <a:endParaRPr lang="en-US" altLang="ko-KR" sz="1600" dirty="0" smtClean="0"/>
          </a:p>
          <a:p>
            <a:pPr marL="342900" indent="-342900" defTabSz="1014730">
              <a:spcBef>
                <a:spcPct val="20000"/>
              </a:spcBef>
              <a:defRPr/>
            </a:pPr>
            <a:r>
              <a:rPr lang="en-US" altLang="ko-KR" sz="1600" dirty="0" smtClean="0"/>
              <a:t>      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检查带来的工具数量和型号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2) </a:t>
            </a:r>
            <a:r>
              <a:rPr lang="en-US" altLang="ko-KR" sz="1600" dirty="0" smtClean="0">
                <a:latin typeface="+mn-lt"/>
              </a:rPr>
              <a:t>  Connect </a:t>
            </a:r>
            <a:r>
              <a:rPr lang="en-US" altLang="ko-KR" sz="1600" dirty="0">
                <a:latin typeface="+mn-lt"/>
              </a:rPr>
              <a:t>the winding lead to  bushing conductor.</a:t>
            </a:r>
            <a:endParaRPr lang="en-US" altLang="ko-KR" sz="1600" dirty="0">
              <a:latin typeface="+mn-lt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  -&gt; Bottom connection, Draw lead, Draw rod Type </a:t>
            </a:r>
            <a:endParaRPr lang="en-US" altLang="ko-KR" sz="1600" dirty="0" smtClean="0">
              <a:latin typeface="+mn-lt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 smtClean="0">
                <a:latin typeface="+mn-lt"/>
              </a:rPr>
              <a:t>     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线圈引线连接到套管导电板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3</a:t>
            </a:r>
            <a:r>
              <a:rPr lang="en-US" altLang="ko-KR" sz="1600" dirty="0" smtClean="0">
                <a:latin typeface="+mn-lt"/>
              </a:rPr>
              <a:t>)    </a:t>
            </a:r>
            <a:r>
              <a:rPr lang="en-US" altLang="ko-KR" sz="1600" dirty="0">
                <a:latin typeface="+mn-lt"/>
              </a:rPr>
              <a:t>Check insulation conditions and connections</a:t>
            </a:r>
            <a:r>
              <a:rPr lang="en-US" altLang="ko-KR" sz="1600" dirty="0">
                <a:latin typeface="+mn-lt"/>
              </a:rPr>
              <a:t>.</a:t>
            </a:r>
            <a:r>
              <a:rPr lang="en-US" altLang="ko-KR" sz="1600" b="1" dirty="0">
                <a:latin typeface="+mn-lt"/>
              </a:rPr>
              <a:t> </a:t>
            </a:r>
            <a:endParaRPr lang="en-US" altLang="ko-KR" sz="1600" b="1" dirty="0">
              <a:latin typeface="+mn-lt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检查绝缘条件和连接处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 defTabSz="1014730">
              <a:spcBef>
                <a:spcPct val="20000"/>
              </a:spcBef>
              <a:defRPr/>
            </a:pPr>
            <a:endParaRPr lang="en-US" altLang="ko-KR" sz="1600" dirty="0"/>
          </a:p>
          <a:p>
            <a:pPr marL="285750" indent="-285750" defTabSz="101473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dirty="0"/>
              <a:t>Before internal work, check Oxygen content over     </a:t>
            </a:r>
            <a:endParaRPr lang="en-US" altLang="ko-KR" sz="1600" dirty="0"/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/>
              <a:t>     19.5%. </a:t>
            </a:r>
            <a:endParaRPr lang="en-US" altLang="ko-KR" sz="1600" dirty="0" smtClean="0"/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内部工作之前，检查氧气含量是否超过</a:t>
            </a:r>
            <a:r>
              <a:rPr lang="en-US" altLang="zh-CN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19.5%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 defTabSz="101473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dirty="0"/>
              <a:t>When connect winding lead with bottom of bushing,</a:t>
            </a:r>
            <a:endParaRPr lang="en-US" altLang="ko-KR" sz="1600" dirty="0"/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/>
              <a:t>     Use Torque Wrench</a:t>
            </a:r>
            <a:r>
              <a:rPr lang="en-US" altLang="ko-KR" sz="1600" dirty="0" smtClean="0"/>
              <a:t>.</a:t>
            </a:r>
            <a:endParaRPr lang="en-US" altLang="ko-KR" sz="1600" dirty="0" smtClean="0"/>
          </a:p>
          <a:p>
            <a:pPr defTabSz="1014730">
              <a:spcBef>
                <a:spcPct val="20000"/>
              </a:spcBef>
              <a:defRPr/>
            </a:pP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使用力矩扳手进行套管底部线圈引线连接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/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55613" y="476250"/>
            <a:ext cx="65849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n-lt"/>
                <a:ea typeface="HY헤드라인M" pitchFamily="18" charset="-127"/>
              </a:rPr>
              <a:t> Internal Lead Connection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内部引线连接</a:t>
            </a:r>
            <a:endParaRPr lang="en-US" altLang="ko-KR" sz="20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Picture 16" descr="SANY02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700" y="1268413"/>
            <a:ext cx="1943100" cy="1512887"/>
          </a:xfrm>
          <a:prstGeom prst="rect">
            <a:avLst/>
          </a:prstGeom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5550" y="1268413"/>
            <a:ext cx="2025650" cy="1512887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38356" y="5286388"/>
            <a:ext cx="2266950" cy="695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3811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700" y="3068638"/>
            <a:ext cx="1974850" cy="1481137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2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47938" y="3068638"/>
            <a:ext cx="1974850" cy="1481137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Rectangle 4"/>
          <p:cNvSpPr>
            <a:spLocks noChangeArrowheads="1"/>
          </p:cNvSpPr>
          <p:nvPr/>
        </p:nvSpPr>
        <p:spPr bwMode="auto">
          <a:xfrm>
            <a:off x="1338263" y="2781300"/>
            <a:ext cx="2314575" cy="287338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ko-KR" sz="1400" b="1" dirty="0">
                <a:solidFill>
                  <a:srgbClr val="FF0000"/>
                </a:solidFill>
              </a:rPr>
              <a:t>Bottom Connection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Type</a:t>
            </a:r>
            <a:endParaRPr lang="en-US" altLang="ko-KR" sz="1400" b="1" dirty="0" smtClean="0">
              <a:solidFill>
                <a:srgbClr val="FF0000"/>
              </a:solidFill>
            </a:endParaRPr>
          </a:p>
          <a:p>
            <a:pPr algn="ctr"/>
            <a:r>
              <a:rPr lang="zh-CN" altLang="en-US" sz="1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底部连接方式</a:t>
            </a:r>
            <a:endParaRPr lang="ko-KR" altLang="en-US" sz="14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5854" name="Rectangle 4"/>
          <p:cNvSpPr>
            <a:spLocks noChangeArrowheads="1"/>
          </p:cNvSpPr>
          <p:nvPr/>
        </p:nvSpPr>
        <p:spPr bwMode="auto">
          <a:xfrm>
            <a:off x="1309662" y="4929198"/>
            <a:ext cx="2312988" cy="287338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ko-KR" sz="1400" b="1" dirty="0">
                <a:solidFill>
                  <a:srgbClr val="FF0000"/>
                </a:solidFill>
              </a:rPr>
              <a:t>Draw Lead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Type</a:t>
            </a:r>
            <a:endParaRPr lang="en-US" altLang="ko-KR" sz="1400" b="1" dirty="0" smtClean="0">
              <a:solidFill>
                <a:srgbClr val="FF0000"/>
              </a:solidFill>
            </a:endParaRPr>
          </a:p>
          <a:p>
            <a:pPr algn="ctr"/>
            <a:r>
              <a:rPr lang="zh-CN" altLang="en-US" sz="1400" b="1" dirty="0" smtClean="0">
                <a:solidFill>
                  <a:srgbClr val="FF0000"/>
                </a:solidFill>
              </a:rPr>
              <a:t>抽引线方式</a:t>
            </a:r>
            <a:endParaRPr lang="en-US" altLang="zh-CN" sz="1400" b="1" dirty="0" smtClean="0">
              <a:solidFill>
                <a:srgbClr val="FF0000"/>
              </a:solidFill>
            </a:endParaRPr>
          </a:p>
          <a:p>
            <a:pPr algn="ctr"/>
            <a:endParaRPr lang="en-US" altLang="ko-KR" sz="1400" b="1" dirty="0" smtClean="0">
              <a:solidFill>
                <a:srgbClr val="FF0000"/>
              </a:solidFill>
            </a:endParaRPr>
          </a:p>
          <a:p>
            <a:pPr algn="ctr"/>
            <a:endParaRPr lang="ko-KR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23" name="Picture 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24438" y="3857628"/>
            <a:ext cx="1344613" cy="3159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2C3A3414-1171-4B9F-9914-EBFED971318F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6868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9405" y="391795"/>
            <a:ext cx="1496060" cy="53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04850" y="1270000"/>
            <a:ext cx="410368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794" tIns="43634" rIns="56794" bIns="43634"/>
          <a:lstStyle/>
          <a:p>
            <a:pPr marL="269875" indent="-269875" defTabSz="873125">
              <a:spcBef>
                <a:spcPct val="20000"/>
              </a:spcBef>
              <a:defRPr/>
            </a:pPr>
            <a:endParaRPr lang="ko-KR" altLang="ko-KR" sz="1400">
              <a:latin typeface="+mn-lt"/>
              <a:ea typeface="HY헤드라인M" pitchFamily="18" charset="-127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09588" y="436563"/>
            <a:ext cx="78279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Torque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力矩</a:t>
            </a:r>
            <a:endParaRPr lang="en-US" altLang="ko-KR" sz="20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344488" y="981075"/>
            <a:ext cx="903128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algn="ctr" defTabSz="101473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ko-KR" sz="3600" dirty="0">
                <a:latin typeface="+mn-lt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latin typeface="+mn-lt"/>
              </a:rPr>
              <a:t>&lt; bolts/nut Torque </a:t>
            </a:r>
            <a:r>
              <a:rPr lang="en-US" altLang="ko-KR" sz="3600" b="1" dirty="0" smtClean="0">
                <a:solidFill>
                  <a:srgbClr val="FF0000"/>
                </a:solidFill>
                <a:latin typeface="+mn-lt"/>
              </a:rPr>
              <a:t>&gt;</a:t>
            </a:r>
            <a:r>
              <a:rPr lang="zh-CN" altLang="en-US" sz="3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螺栓</a:t>
            </a:r>
            <a:r>
              <a:rPr lang="en-US" altLang="zh-CN" sz="3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3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螺母力矩</a:t>
            </a:r>
            <a:endParaRPr lang="en-US" altLang="zh-CN" sz="36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1014730">
              <a:lnSpc>
                <a:spcPct val="80000"/>
              </a:lnSpc>
              <a:spcBef>
                <a:spcPct val="20000"/>
              </a:spcBef>
              <a:defRPr/>
            </a:pPr>
            <a:endParaRPr lang="en-US" altLang="ko-KR" sz="3600" b="1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1014730">
              <a:lnSpc>
                <a:spcPct val="80000"/>
              </a:lnSpc>
              <a:spcBef>
                <a:spcPct val="20000"/>
              </a:spcBef>
              <a:defRPr/>
            </a:pPr>
            <a:endParaRPr lang="en-US" altLang="ko-KR" sz="3600" b="1" dirty="0" smtClean="0">
              <a:solidFill>
                <a:srgbClr val="FF0000"/>
              </a:solidFill>
              <a:latin typeface="+mn-lt"/>
            </a:endParaRPr>
          </a:p>
          <a:p>
            <a:pPr algn="ctr" defTabSz="1014730">
              <a:lnSpc>
                <a:spcPct val="80000"/>
              </a:lnSpc>
              <a:spcBef>
                <a:spcPct val="20000"/>
              </a:spcBef>
              <a:defRPr/>
            </a:pPr>
            <a:endParaRPr lang="en-US" altLang="ko-K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3910" y="2714620"/>
            <a:ext cx="3762375" cy="1304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00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5163" y="1909763"/>
            <a:ext cx="2819400" cy="41910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사각형 설명선 1"/>
          <p:cNvSpPr>
            <a:spLocks noChangeArrowheads="1"/>
          </p:cNvSpPr>
          <p:nvPr/>
        </p:nvSpPr>
        <p:spPr bwMode="auto">
          <a:xfrm>
            <a:off x="952472" y="1500174"/>
            <a:ext cx="3867150" cy="928694"/>
          </a:xfrm>
          <a:prstGeom prst="wedgeRectCallout">
            <a:avLst>
              <a:gd name="adj1" fmla="val -22981"/>
              <a:gd name="adj2" fmla="val 7981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pPr eaLnBrk="0" latinLnBrk="0" hangingPunct="0"/>
            <a:r>
              <a:rPr kumimoji="0" lang="en-US" altLang="ko-KR" dirty="0">
                <a:solidFill>
                  <a:srgbClr val="2C69B2"/>
                </a:solidFill>
              </a:rPr>
              <a:t>Internal Connections Only</a:t>
            </a:r>
            <a:endParaRPr kumimoji="0" lang="en-US" altLang="ko-KR" dirty="0">
              <a:solidFill>
                <a:srgbClr val="2C69B2"/>
              </a:solidFill>
            </a:endParaRPr>
          </a:p>
          <a:p>
            <a:pPr eaLnBrk="0" latinLnBrk="0" hangingPunct="0"/>
            <a:r>
              <a:rPr kumimoji="0" lang="en-US" altLang="ko-KR" sz="1600" i="1" dirty="0">
                <a:solidFill>
                  <a:srgbClr val="FF0000"/>
                </a:solidFill>
              </a:rPr>
              <a:t>Refer to HICO O&amp;M Manual Section 4.8</a:t>
            </a:r>
            <a:endParaRPr kumimoji="0" lang="ko-KR" altLang="en-US" sz="1600" i="1" dirty="0">
              <a:solidFill>
                <a:srgbClr val="FF0000"/>
              </a:solidFill>
            </a:endParaRPr>
          </a:p>
          <a:p>
            <a:pPr eaLnBrk="0" latinLnBrk="0" hangingPunct="0"/>
            <a:r>
              <a:rPr kumimoji="0"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仅内部连接（参考</a:t>
            </a:r>
            <a:r>
              <a:rPr kumimoji="0" lang="en-US" altLang="zh-CN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HICO</a:t>
            </a:r>
            <a:r>
              <a:rPr kumimoji="0"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安装手册</a:t>
            </a:r>
            <a:r>
              <a:rPr kumimoji="0" lang="en-US" altLang="zh-CN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4.8</a:t>
            </a:r>
            <a:r>
              <a:rPr kumimoji="0"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部分）</a:t>
            </a:r>
            <a:endParaRPr kumimoji="0" lang="ko-KR" altLang="en-US" sz="1400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사각형 설명선 2"/>
          <p:cNvSpPr>
            <a:spLocks noChangeArrowheads="1"/>
          </p:cNvSpPr>
          <p:nvPr/>
        </p:nvSpPr>
        <p:spPr bwMode="auto">
          <a:xfrm>
            <a:off x="952472" y="4071942"/>
            <a:ext cx="3867150" cy="2571768"/>
          </a:xfrm>
          <a:prstGeom prst="wedgeRectCallout">
            <a:avLst>
              <a:gd name="adj1" fmla="val 72815"/>
              <a:gd name="adj2" fmla="val -383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pPr eaLnBrk="0" latinLnBrk="0" hangingPunct="0"/>
            <a:r>
              <a:rPr kumimoji="0" lang="en-US" altLang="ko-KR" sz="1600" dirty="0"/>
              <a:t>This table applies to galvanized steel, SAE grade 5 and stainless steel type 304 nut an bolts through </a:t>
            </a:r>
            <a:r>
              <a:rPr kumimoji="0" lang="en-US" altLang="ko-KR" sz="1600" dirty="0" smtClean="0"/>
              <a:t>an </a:t>
            </a:r>
            <a:r>
              <a:rPr kumimoji="0" lang="en-US" altLang="ko-KR" sz="1600" dirty="0"/>
              <a:t>un-threaded hole in steel, stainless steel, </a:t>
            </a:r>
            <a:r>
              <a:rPr kumimoji="0" lang="en-US" altLang="ko-KR" sz="1600" dirty="0" smtClean="0"/>
              <a:t>Copper </a:t>
            </a:r>
            <a:r>
              <a:rPr kumimoji="0" lang="en-US" altLang="ko-KR" sz="1600" dirty="0"/>
              <a:t>or Aluminum </a:t>
            </a:r>
            <a:r>
              <a:rPr kumimoji="0" lang="en-US" altLang="ko-KR" sz="1600" dirty="0" smtClean="0"/>
              <a:t>base</a:t>
            </a:r>
            <a:r>
              <a:rPr kumimoji="0" lang="en-US" altLang="ko-KR" sz="1600" i="1" dirty="0" smtClean="0"/>
              <a:t> </a:t>
            </a:r>
            <a:r>
              <a:rPr kumimoji="0" lang="en-US" altLang="ko-KR" sz="1600" dirty="0" smtClean="0"/>
              <a:t>material </a:t>
            </a:r>
            <a:endParaRPr kumimoji="0" lang="en-US" altLang="ko-KR" sz="1600" dirty="0" smtClean="0"/>
          </a:p>
          <a:p>
            <a:pPr eaLnBrk="0" latinLnBrk="0" hangingPunct="0"/>
            <a:r>
              <a:rPr kumimoji="0" lang="en-US" altLang="ko-KR" sz="1600" i="1" dirty="0" smtClean="0">
                <a:solidFill>
                  <a:srgbClr val="FF0000"/>
                </a:solidFill>
              </a:rPr>
              <a:t>Refer to HICO O&amp;M Manual Section 4.8</a:t>
            </a:r>
            <a:endParaRPr kumimoji="0" lang="en-US" altLang="ko-KR" sz="1600" i="1" dirty="0" smtClean="0">
              <a:solidFill>
                <a:srgbClr val="FF0000"/>
              </a:solidFill>
            </a:endParaRPr>
          </a:p>
          <a:p>
            <a:pPr eaLnBrk="0" latinLnBrk="0" hangingPunct="0"/>
            <a:r>
              <a:rPr kumimoji="0"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此表格应用于镀锌钢， </a:t>
            </a:r>
            <a:r>
              <a:rPr kumimoji="0" lang="en-US" altLang="zh-CN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SAE 5</a:t>
            </a:r>
            <a:r>
              <a:rPr kumimoji="0"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级</a:t>
            </a:r>
            <a:r>
              <a:rPr kumimoji="0"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和不锈钢</a:t>
            </a:r>
            <a:r>
              <a:rPr kumimoji="0" lang="en-US" altLang="zh-CN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304</a:t>
            </a:r>
            <a:r>
              <a:rPr kumimoji="0"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螺母螺栓穿过不带螺纹的</a:t>
            </a:r>
            <a:r>
              <a:rPr kumimoji="0"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钢铁，不锈钢，铜或铝</a:t>
            </a:r>
            <a:r>
              <a:rPr kumimoji="0"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底座的孔</a:t>
            </a:r>
            <a:endParaRPr kumimoji="0" lang="en-US" altLang="ko-KR" sz="16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0" latinLnBrk="0" hangingPunct="0"/>
            <a:r>
              <a:rPr kumimoji="0"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0"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（参考</a:t>
            </a:r>
            <a:r>
              <a:rPr kumimoji="0"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HICO</a:t>
            </a:r>
            <a:r>
              <a:rPr kumimoji="0"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安装手册</a:t>
            </a:r>
            <a:r>
              <a:rPr kumimoji="0"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4.8</a:t>
            </a:r>
            <a:r>
              <a:rPr kumimoji="0"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部分</a:t>
            </a:r>
            <a:r>
              <a:rPr kumimoji="0"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kumimoji="0" lang="ko-KR" altLang="en-US" sz="1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0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0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DD200C9E-F55C-41BF-A2B3-2E6E0C4E9E76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7892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6560" y="396875"/>
            <a:ext cx="13843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5024755" y="548618"/>
            <a:ext cx="482917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endParaRPr lang="en-US" altLang="ko-KR" sz="2800" dirty="0">
              <a:latin typeface="+mn-lt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b="1" dirty="0">
                <a:solidFill>
                  <a:srgbClr val="FF0000"/>
                </a:solidFill>
                <a:latin typeface="+mn-lt"/>
              </a:rPr>
              <a:t>  &lt; Vacuum Work 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&gt;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抽真空</a:t>
            </a:r>
            <a:endParaRPr lang="en-US" altLang="ko-KR" sz="1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dirty="0"/>
              <a:t>1) Vacuum oil pump maintenance includes hoses, assembly, and vacuum oil tank (no oil leakage)</a:t>
            </a:r>
            <a:endParaRPr lang="en-US" altLang="ko-KR" sz="1400" dirty="0"/>
          </a:p>
          <a:p>
            <a:pPr defTabSz="1014730">
              <a:spcBef>
                <a:spcPct val="20000"/>
              </a:spcBef>
              <a:defRPr/>
            </a:pP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真空油泵维护包括软管，装配及真空油箱（无渗油）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dirty="0">
                <a:latin typeface="+mn-lt"/>
              </a:rPr>
              <a:t>2) </a:t>
            </a:r>
            <a:r>
              <a:rPr lang="en-US" sz="1400" dirty="0">
                <a:latin typeface="+mn-lt"/>
              </a:rPr>
              <a:t>Vacuum and maintain vacuum according to instructions</a:t>
            </a:r>
            <a:endParaRPr lang="en-US" sz="1400" dirty="0">
              <a:latin typeface="+mn-lt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按说明抽真空</a:t>
            </a:r>
            <a:r>
              <a:rPr lang="en-US" altLang="zh-CN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&amp;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维持真空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dirty="0">
                <a:latin typeface="+mn-lt"/>
                <a:ea typeface="돋움" pitchFamily="50" charset="-127"/>
              </a:rPr>
              <a:t>3) After required vacuum Level reached, </a:t>
            </a:r>
            <a:r>
              <a:rPr lang="en-US" altLang="ko-KR" sz="1400" dirty="0" smtClean="0">
                <a:latin typeface="+mn-lt"/>
                <a:ea typeface="돋움" pitchFamily="50" charset="-127"/>
              </a:rPr>
              <a:t>perform</a:t>
            </a:r>
            <a:endParaRPr lang="en-US" altLang="ko-KR" sz="14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400" dirty="0">
                <a:latin typeface="+mn-lt"/>
                <a:ea typeface="돋움" pitchFamily="50" charset="-127"/>
              </a:rPr>
              <a:t>    Vacuum Leak </a:t>
            </a:r>
            <a:r>
              <a:rPr lang="en-US" altLang="ko-KR" sz="1400" dirty="0" smtClean="0">
                <a:latin typeface="+mn-lt"/>
                <a:ea typeface="돋움" pitchFamily="50" charset="-127"/>
              </a:rPr>
              <a:t>Test</a:t>
            </a:r>
            <a:endParaRPr lang="en-US" altLang="ko-KR" sz="1400" dirty="0" smtClean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达到要求的真空水平后，进行真空泄漏测试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dirty="0">
                <a:latin typeface="+mn-lt"/>
                <a:ea typeface="돋움" pitchFamily="50" charset="-127"/>
              </a:rPr>
              <a:t>4) All equipment must be </a:t>
            </a:r>
            <a:r>
              <a:rPr lang="en-US" altLang="ko-KR" sz="1400" dirty="0" smtClean="0">
                <a:latin typeface="+mn-lt"/>
                <a:ea typeface="돋움" pitchFamily="50" charset="-127"/>
              </a:rPr>
              <a:t>grounded</a:t>
            </a:r>
            <a:endParaRPr lang="en-US" altLang="ko-KR" sz="1400" dirty="0" smtClean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所有设备必须接地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dirty="0">
                <a:latin typeface="+mn-lt"/>
                <a:ea typeface="돋움" pitchFamily="50" charset="-127"/>
              </a:rPr>
              <a:t>5) Keep monitoring to prevent vacuum leakage</a:t>
            </a:r>
            <a:endParaRPr lang="en-US" altLang="ko-KR" sz="14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dirty="0">
                <a:latin typeface="+mn-lt"/>
                <a:ea typeface="돋움" pitchFamily="50" charset="-127"/>
              </a:rPr>
              <a:t>    -&gt; Record vacuum value every 1hour</a:t>
            </a:r>
            <a:r>
              <a:rPr lang="en-US" altLang="ko-KR" sz="1400" dirty="0" smtClean="0">
                <a:latin typeface="+mn-lt"/>
                <a:ea typeface="돋움" pitchFamily="50" charset="-127"/>
              </a:rPr>
              <a:t>.</a:t>
            </a:r>
            <a:endParaRPr lang="en-US" altLang="ko-KR" sz="1400" dirty="0" smtClean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持续监控以防真空泄漏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endParaRPr lang="en-US" altLang="ko-KR" sz="14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r>
              <a:rPr lang="en-US" altLang="ko-KR" sz="1400" dirty="0">
                <a:latin typeface="+mn-lt"/>
                <a:ea typeface="돋움" pitchFamily="50" charset="-127"/>
              </a:rPr>
              <a:t>Under vacuum, No work on the </a:t>
            </a:r>
            <a:endParaRPr lang="en-US" altLang="ko-KR" sz="14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400" dirty="0">
                <a:latin typeface="+mn-lt"/>
                <a:ea typeface="돋움" pitchFamily="50" charset="-127"/>
              </a:rPr>
              <a:t>       transformer is permitted</a:t>
            </a:r>
            <a:r>
              <a:rPr lang="en-US" altLang="ko-KR" sz="1400" dirty="0" smtClean="0">
                <a:latin typeface="+mn-lt"/>
                <a:ea typeface="돋움" pitchFamily="50" charset="-127"/>
              </a:rPr>
              <a:t>.</a:t>
            </a:r>
            <a:r>
              <a:rPr lang="zh-CN" altLang="en-US" sz="1400" dirty="0" smtClean="0">
                <a:latin typeface="+mn-lt"/>
                <a:ea typeface="돋움" pitchFamily="50" charset="-127"/>
              </a:rPr>
              <a:t>抽真空时，禁止变压器任何工作</a:t>
            </a:r>
            <a:endParaRPr lang="en-US" altLang="ko-KR" sz="14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400" dirty="0">
                <a:latin typeface="+mn-lt"/>
                <a:ea typeface="돋움" pitchFamily="50" charset="-127"/>
              </a:rPr>
              <a:t>During vacuum, it need to check leakage</a:t>
            </a:r>
            <a:endParaRPr lang="en-US" altLang="ko-KR" sz="14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dirty="0">
                <a:latin typeface="+mn-lt"/>
                <a:ea typeface="돋움" pitchFamily="50" charset="-127"/>
              </a:rPr>
              <a:t>       of hose by separating it with transformer.  </a:t>
            </a:r>
            <a:endParaRPr lang="en-US" altLang="ko-KR" sz="1400" dirty="0" smtClean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抽真空时，软管分离检查是否泄漏</a:t>
            </a: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400" dirty="0">
                <a:latin typeface="+mn-lt"/>
                <a:ea typeface="돋움" pitchFamily="50" charset="-127"/>
              </a:rPr>
              <a:t> </a:t>
            </a:r>
            <a:endParaRPr lang="en-US" altLang="ko-KR" sz="1400" dirty="0">
              <a:latin typeface="+mn-lt"/>
              <a:ea typeface="돋움" pitchFamily="50" charset="-127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60388" y="450850"/>
            <a:ext cx="41052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n-lt"/>
                <a:ea typeface="HY헤드라인M" pitchFamily="18" charset="-127"/>
              </a:rPr>
              <a:t>Vacuum Process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抽真空程序</a:t>
            </a:r>
            <a:endParaRPr lang="en-US" altLang="ko-KR" sz="20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04850" y="1270000"/>
            <a:ext cx="410368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794" tIns="43634" rIns="56794" bIns="43634"/>
          <a:lstStyle/>
          <a:p>
            <a:pPr marL="269875" indent="-269875" defTabSz="873125">
              <a:spcBef>
                <a:spcPct val="20000"/>
              </a:spcBef>
              <a:defRPr/>
            </a:pPr>
            <a:endParaRPr lang="ko-KR" altLang="ko-KR" sz="1400">
              <a:latin typeface="+mn-lt"/>
              <a:ea typeface="HY헤드라인M" pitchFamily="18" charset="-127"/>
            </a:endParaRPr>
          </a:p>
        </p:txBody>
      </p:sp>
      <p:pic>
        <p:nvPicPr>
          <p:cNvPr id="7988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925" y="4437063"/>
            <a:ext cx="4660900" cy="173355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7" name="그룹 11"/>
          <p:cNvGrpSpPr/>
          <p:nvPr/>
        </p:nvGrpSpPr>
        <p:grpSpPr bwMode="auto">
          <a:xfrm>
            <a:off x="865188" y="1643063"/>
            <a:ext cx="3400425" cy="2247900"/>
            <a:chOff x="865187" y="1643063"/>
            <a:chExt cx="3400425" cy="2247900"/>
          </a:xfrm>
        </p:grpSpPr>
        <p:grpSp>
          <p:nvGrpSpPr>
            <p:cNvPr id="37899" name="그룹 3"/>
            <p:cNvGrpSpPr/>
            <p:nvPr/>
          </p:nvGrpSpPr>
          <p:grpSpPr bwMode="auto">
            <a:xfrm>
              <a:off x="865187" y="1643063"/>
              <a:ext cx="3400425" cy="2247900"/>
              <a:chOff x="865187" y="1643063"/>
              <a:chExt cx="3400425" cy="2247900"/>
            </a:xfrm>
          </p:grpSpPr>
          <p:grpSp>
            <p:nvGrpSpPr>
              <p:cNvPr id="37902" name="그룹 2"/>
              <p:cNvGrpSpPr/>
              <p:nvPr/>
            </p:nvGrpSpPr>
            <p:grpSpPr bwMode="auto">
              <a:xfrm>
                <a:off x="865187" y="1643063"/>
                <a:ext cx="3400425" cy="2247900"/>
                <a:chOff x="865187" y="1643063"/>
                <a:chExt cx="3400425" cy="2247900"/>
              </a:xfrm>
            </p:grpSpPr>
            <p:grpSp>
              <p:nvGrpSpPr>
                <p:cNvPr id="37904" name="그룹 1"/>
                <p:cNvGrpSpPr/>
                <p:nvPr/>
              </p:nvGrpSpPr>
              <p:grpSpPr bwMode="auto">
                <a:xfrm>
                  <a:off x="865187" y="1643063"/>
                  <a:ext cx="3400425" cy="2247900"/>
                  <a:chOff x="865187" y="1643063"/>
                  <a:chExt cx="3400425" cy="2247900"/>
                </a:xfrm>
              </p:grpSpPr>
              <p:pic>
                <p:nvPicPr>
                  <p:cNvPr id="37906" name="Picture 366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7737" y="1643063"/>
                    <a:ext cx="2047875" cy="2247900"/>
                  </a:xfrm>
                  <a:prstGeom prst="rect">
                    <a:avLst/>
                  </a:prstGeom>
                  <a:noFill/>
                  <a:ln w="1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7907" name="Picture 369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65187" y="1804988"/>
                    <a:ext cx="1171575" cy="1247775"/>
                  </a:xfrm>
                  <a:prstGeom prst="rect">
                    <a:avLst/>
                  </a:prstGeom>
                  <a:noFill/>
                  <a:ln w="1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37908" name="Freeform 376"/>
                  <p:cNvSpPr/>
                  <p:nvPr/>
                </p:nvSpPr>
                <p:spPr bwMode="auto">
                  <a:xfrm rot="830128">
                    <a:off x="1827212" y="2300288"/>
                    <a:ext cx="1571625" cy="1104900"/>
                  </a:xfrm>
                  <a:custGeom>
                    <a:avLst/>
                    <a:gdLst>
                      <a:gd name="T0" fmla="*/ 0 w 165"/>
                      <a:gd name="T1" fmla="*/ 2147483647 h 109"/>
                      <a:gd name="T2" fmla="*/ 2147483647 w 165"/>
                      <a:gd name="T3" fmla="*/ 2147483647 h 109"/>
                      <a:gd name="T4" fmla="*/ 2147483647 w 165"/>
                      <a:gd name="T5" fmla="*/ 2147483647 h 109"/>
                      <a:gd name="T6" fmla="*/ 2147483647 w 165"/>
                      <a:gd name="T7" fmla="*/ 2147483647 h 109"/>
                      <a:gd name="T8" fmla="*/ 2147483647 w 165"/>
                      <a:gd name="T9" fmla="*/ 2147483647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65" h="109">
                        <a:moveTo>
                          <a:pt x="0" y="67"/>
                        </a:moveTo>
                        <a:cubicBezTo>
                          <a:pt x="17" y="57"/>
                          <a:pt x="35" y="47"/>
                          <a:pt x="51" y="53"/>
                        </a:cubicBezTo>
                        <a:cubicBezTo>
                          <a:pt x="67" y="59"/>
                          <a:pt x="86" y="109"/>
                          <a:pt x="97" y="102"/>
                        </a:cubicBezTo>
                        <a:cubicBezTo>
                          <a:pt x="108" y="95"/>
                          <a:pt x="106" y="20"/>
                          <a:pt x="117" y="10"/>
                        </a:cubicBezTo>
                        <a:cubicBezTo>
                          <a:pt x="128" y="0"/>
                          <a:pt x="146" y="21"/>
                          <a:pt x="165" y="43"/>
                        </a:cubicBezTo>
                      </a:path>
                    </a:pathLst>
                  </a:custGeom>
                  <a:noFill/>
                  <a:ln w="50800" cap="flat" cmpd="sng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ko-KR" altLang="en-US"/>
                  </a:p>
                </p:txBody>
              </p:sp>
            </p:grpSp>
            <p:sp>
              <p:nvSpPr>
                <p:cNvPr id="37905" name="Rectangle 311"/>
                <p:cNvSpPr>
                  <a:spLocks noChangeArrowheads="1"/>
                </p:cNvSpPr>
                <p:nvPr/>
              </p:nvSpPr>
              <p:spPr bwMode="auto">
                <a:xfrm>
                  <a:off x="1104905" y="2407912"/>
                  <a:ext cx="412805" cy="2693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 lIns="18288" tIns="22860" rIns="0" bIns="0">
                  <a:spAutoFit/>
                </a:bodyPr>
                <a:lstStyle/>
                <a:p>
                  <a:r>
                    <a:rPr lang="en-US" altLang="ko-KR" sz="800" b="1">
                      <a:solidFill>
                        <a:srgbClr val="000000"/>
                      </a:solidFill>
                      <a:latin typeface="Malgun Gothic" panose="020B0503020000020004" charset="-127"/>
                      <a:ea typeface="Malgun Gothic" panose="020B0503020000020004" charset="-127"/>
                    </a:rPr>
                    <a:t>Vacuum</a:t>
                  </a:r>
                  <a:endParaRPr lang="en-US" altLang="ko-KR" sz="800" b="1">
                    <a:solidFill>
                      <a:srgbClr val="000000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  <a:p>
                  <a:r>
                    <a:rPr lang="en-US" altLang="ko-KR" sz="800" b="1">
                      <a:solidFill>
                        <a:srgbClr val="000000"/>
                      </a:solidFill>
                      <a:latin typeface="Malgun Gothic" panose="020B0503020000020004" charset="-127"/>
                      <a:ea typeface="Malgun Gothic" panose="020B0503020000020004" charset="-127"/>
                    </a:rPr>
                    <a:t> pump</a:t>
                  </a:r>
                  <a:endParaRPr lang="ko-KR" altLang="en-US" sz="800" b="1">
                    <a:solidFill>
                      <a:srgbClr val="000000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</p:grpSp>
          <p:sp>
            <p:nvSpPr>
              <p:cNvPr id="37903" name="Freeform 322"/>
              <p:cNvSpPr/>
              <p:nvPr/>
            </p:nvSpPr>
            <p:spPr bwMode="auto">
              <a:xfrm rot="607480">
                <a:off x="1816719" y="2776787"/>
                <a:ext cx="723900" cy="523875"/>
              </a:xfrm>
              <a:custGeom>
                <a:avLst/>
                <a:gdLst>
                  <a:gd name="T0" fmla="*/ 2147483647 w 76"/>
                  <a:gd name="T1" fmla="*/ 2147483647 h 55"/>
                  <a:gd name="T2" fmla="*/ 2147483647 w 76"/>
                  <a:gd name="T3" fmla="*/ 2147483647 h 55"/>
                  <a:gd name="T4" fmla="*/ 0 w 76"/>
                  <a:gd name="T5" fmla="*/ 2147483647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6" h="55">
                    <a:moveTo>
                      <a:pt x="76" y="55"/>
                    </a:moveTo>
                    <a:cubicBezTo>
                      <a:pt x="64" y="33"/>
                      <a:pt x="52" y="12"/>
                      <a:pt x="39" y="6"/>
                    </a:cubicBezTo>
                    <a:cubicBezTo>
                      <a:pt x="26" y="0"/>
                      <a:pt x="13" y="9"/>
                      <a:pt x="0" y="19"/>
                    </a:cubicBezTo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ysDot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22" name="구부러진 연결선 21"/>
            <p:cNvCxnSpPr/>
            <p:nvPr/>
          </p:nvCxnSpPr>
          <p:spPr bwMode="auto">
            <a:xfrm flipH="1">
              <a:off x="2289174" y="1911350"/>
              <a:ext cx="347663" cy="855663"/>
            </a:xfrm>
            <a:prstGeom prst="curvedConnector4">
              <a:avLst>
                <a:gd name="adj1" fmla="val 151869"/>
                <a:gd name="adj2" fmla="val 59371"/>
              </a:avLst>
            </a:prstGeom>
            <a:solidFill>
              <a:schemeClr val="accent1"/>
            </a:solidFill>
            <a:ln w="444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901" name="Freeform 322"/>
            <p:cNvSpPr/>
            <p:nvPr/>
          </p:nvSpPr>
          <p:spPr bwMode="auto">
            <a:xfrm rot="-4321811">
              <a:off x="1900298" y="1799488"/>
              <a:ext cx="723900" cy="523875"/>
            </a:xfrm>
            <a:custGeom>
              <a:avLst/>
              <a:gdLst>
                <a:gd name="T0" fmla="*/ 2147483647 w 76"/>
                <a:gd name="T1" fmla="*/ 2147483647 h 55"/>
                <a:gd name="T2" fmla="*/ 2147483647 w 76"/>
                <a:gd name="T3" fmla="*/ 2147483647 h 55"/>
                <a:gd name="T4" fmla="*/ 0 w 76"/>
                <a:gd name="T5" fmla="*/ 2147483647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6" h="55">
                  <a:moveTo>
                    <a:pt x="76" y="55"/>
                  </a:moveTo>
                  <a:cubicBezTo>
                    <a:pt x="64" y="33"/>
                    <a:pt x="52" y="12"/>
                    <a:pt x="39" y="6"/>
                  </a:cubicBezTo>
                  <a:cubicBezTo>
                    <a:pt x="26" y="0"/>
                    <a:pt x="13" y="9"/>
                    <a:pt x="0" y="19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ysDot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ko-KR" altLang="en-US"/>
            </a:p>
          </p:txBody>
        </p:sp>
      </p:grpSp>
      <p:pic>
        <p:nvPicPr>
          <p:cNvPr id="20" name="Picture 2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241292" y="4580581"/>
            <a:ext cx="1344612" cy="3159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3CB7E715-FD78-4C09-8666-605A491F9127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8916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78775" y="386080"/>
            <a:ext cx="1472565" cy="52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5076825" y="548936"/>
            <a:ext cx="48291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endParaRPr lang="en-US" altLang="ko-KR" sz="2800" dirty="0">
              <a:latin typeface="+mn-lt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  <a:ea typeface="돋움" pitchFamily="50" charset="-127"/>
              </a:rPr>
              <a:t>  </a:t>
            </a:r>
            <a:r>
              <a:rPr lang="en-US" altLang="ko-KR" sz="1600" b="1" dirty="0">
                <a:solidFill>
                  <a:srgbClr val="FF0000"/>
                </a:solidFill>
                <a:latin typeface="+mn-lt"/>
                <a:ea typeface="돋움" pitchFamily="50" charset="-127"/>
              </a:rPr>
              <a:t>&lt; Vacuum Leak Test 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  <a:ea typeface="돋움" pitchFamily="50" charset="-127"/>
              </a:rPr>
              <a:t>&gt;</a:t>
            </a:r>
            <a:endParaRPr lang="en-US" altLang="ko-KR" sz="1600" b="1" dirty="0" smtClean="0">
              <a:solidFill>
                <a:srgbClr val="FF0000"/>
              </a:solidFill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真空泄漏试验</a:t>
            </a:r>
            <a:endParaRPr lang="en-US" altLang="ko-KR" sz="1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  <a:ea typeface="돋움" pitchFamily="50" charset="-127"/>
              </a:rPr>
              <a:t>1) After reaching the vacuum level, close the valve between the vacuum oil pump and the transformer</a:t>
            </a:r>
            <a:r>
              <a:rPr lang="en-US" altLang="ko-KR" sz="1600" dirty="0" smtClean="0">
                <a:latin typeface="+mn-lt"/>
                <a:ea typeface="돋움" pitchFamily="50" charset="-127"/>
              </a:rPr>
              <a:t>  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达到真空水平后，关闭真空油泵和变压器之间的阀门</a:t>
            </a:r>
            <a:endParaRPr lang="en-US" altLang="ko-KR" sz="16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79730" indent="-379730" defTabSz="101473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ko-KR" sz="120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Refer </a:t>
            </a:r>
            <a:r>
              <a:rPr kumimoji="0" lang="en-US" altLang="ko-KR" sz="1200" i="1" dirty="0">
                <a:solidFill>
                  <a:srgbClr val="FF0000"/>
                </a:solidFill>
                <a:latin typeface="Arial" panose="020B0604020202020204" pitchFamily="34" charset="0"/>
              </a:rPr>
              <a:t>to HICO O&amp;M Manual Section 5.7 (Rev 5</a:t>
            </a:r>
            <a:r>
              <a:rPr kumimoji="0" lang="en-US" altLang="ko-KR" sz="120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endParaRPr kumimoji="0" lang="en-US" altLang="ko-KR" sz="1200" i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379730" indent="-379730" defTabSz="101473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kumimoji="0" lang="zh-CN" altLang="en-US" sz="1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参考</a:t>
            </a:r>
            <a:r>
              <a:rPr kumimoji="0" lang="en-US" altLang="zh-CN" sz="1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HICO</a:t>
            </a:r>
            <a:r>
              <a:rPr kumimoji="0" lang="zh-CN" altLang="en-US" sz="1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手册</a:t>
            </a:r>
            <a:r>
              <a:rPr kumimoji="0" lang="en-US" altLang="zh-CN" sz="1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5.7 </a:t>
            </a:r>
            <a:r>
              <a:rPr kumimoji="0" lang="zh-CN" altLang="en-US" sz="1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部分</a:t>
            </a:r>
            <a:endParaRPr kumimoji="0" lang="ko-KR" altLang="en-US" sz="1200" dirty="0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60388" y="450850"/>
            <a:ext cx="410527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n-lt"/>
                <a:ea typeface="HY헤드라인M" pitchFamily="18" charset="-127"/>
              </a:rPr>
              <a:t>Vacuum Process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抽真空程序</a:t>
            </a:r>
            <a:endParaRPr lang="en-US" altLang="ko-KR" sz="20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altLang="ko-KR" sz="2000" dirty="0" smtClean="0">
              <a:solidFill>
                <a:schemeClr val="bg1"/>
              </a:solidFill>
              <a:latin typeface="+mn-lt"/>
              <a:ea typeface="HY헤드라인M" pitchFamily="18" charset="-127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04850" y="1270000"/>
            <a:ext cx="410368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794" tIns="43634" rIns="56794" bIns="43634"/>
          <a:lstStyle/>
          <a:p>
            <a:pPr marL="269875" indent="-269875" defTabSz="873125">
              <a:spcBef>
                <a:spcPct val="20000"/>
              </a:spcBef>
              <a:defRPr/>
            </a:pPr>
            <a:endParaRPr lang="ko-KR" altLang="ko-KR" sz="1400">
              <a:latin typeface="+mn-lt"/>
              <a:ea typeface="HY헤드라인M" pitchFamily="18" charset="-127"/>
            </a:endParaRPr>
          </a:p>
        </p:txBody>
      </p:sp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76" y="2899090"/>
            <a:ext cx="4176712" cy="32766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순서도: 대조 3"/>
          <p:cNvSpPr>
            <a:spLocks noChangeArrowheads="1"/>
          </p:cNvSpPr>
          <p:nvPr/>
        </p:nvSpPr>
        <p:spPr bwMode="auto">
          <a:xfrm>
            <a:off x="2017713" y="2555875"/>
            <a:ext cx="200025" cy="309563"/>
          </a:xfrm>
          <a:prstGeom prst="flowChartCollat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pPr eaLnBrk="0" latinLnBrk="0" hangingPunct="0"/>
            <a:endParaRPr kumimoji="0" lang="ko-KR" altLang="en-US"/>
          </a:p>
        </p:txBody>
      </p:sp>
      <p:sp>
        <p:nvSpPr>
          <p:cNvPr id="38922" name="설명선 2 7"/>
          <p:cNvSpPr/>
          <p:nvPr/>
        </p:nvSpPr>
        <p:spPr bwMode="auto">
          <a:xfrm>
            <a:off x="1065213" y="3843338"/>
            <a:ext cx="1903412" cy="738187"/>
          </a:xfrm>
          <a:prstGeom prst="borderCallout2">
            <a:avLst>
              <a:gd name="adj1" fmla="val -10560"/>
              <a:gd name="adj2" fmla="val 29713"/>
              <a:gd name="adj3" fmla="val -45366"/>
              <a:gd name="adj4" fmla="val 29491"/>
              <a:gd name="adj5" fmla="val -175102"/>
              <a:gd name="adj6" fmla="val 55625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</a:ln>
        </p:spPr>
        <p:txBody>
          <a:bodyPr/>
          <a:lstStyle/>
          <a:p>
            <a:pPr marL="342900" indent="-342900" eaLnBrk="0" latinLnBrk="0" hangingPunct="0">
              <a:buAutoNum type="arabicPeriod"/>
            </a:pPr>
            <a:r>
              <a:rPr kumimoji="0" lang="en-US" altLang="ko-KR" sz="1400" b="1" dirty="0" smtClean="0"/>
              <a:t>Valve Close</a:t>
            </a:r>
            <a:endParaRPr kumimoji="0" lang="en-US" altLang="ko-KR" sz="1400" b="1" dirty="0" smtClean="0"/>
          </a:p>
          <a:p>
            <a:pPr marL="342900" indent="-342900" eaLnBrk="0" latinLnBrk="0" hangingPunct="0"/>
            <a:r>
              <a:rPr kumimoji="0" lang="en-US" altLang="zh-CN" sz="1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kumimoji="0"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阀门关闭</a:t>
            </a:r>
            <a:endParaRPr kumimoji="0"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0" latinLnBrk="0" hangingPunct="0"/>
            <a:r>
              <a:rPr kumimoji="0" lang="en-US" altLang="ko-KR" sz="1400" b="1" dirty="0"/>
              <a:t>2. Keep 10 </a:t>
            </a:r>
            <a:r>
              <a:rPr kumimoji="0" lang="en-US" altLang="ko-KR" sz="1400" b="1" dirty="0" smtClean="0"/>
              <a:t>Min</a:t>
            </a:r>
            <a:endParaRPr kumimoji="0" lang="en-US" altLang="ko-KR" sz="1400" b="1" dirty="0" smtClean="0"/>
          </a:p>
          <a:p>
            <a:pPr eaLnBrk="0" latinLnBrk="0" hangingPunct="0"/>
            <a:r>
              <a:rPr kumimoji="0"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kumimoji="0"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保持</a:t>
            </a:r>
            <a:r>
              <a:rPr kumimoji="0" lang="en-US" altLang="zh-CN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kumimoji="0"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分钟</a:t>
            </a:r>
            <a:endParaRPr kumimoji="0"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0" latinLnBrk="0" hangingPunct="0"/>
            <a:r>
              <a:rPr kumimoji="0" lang="en-US" altLang="ko-KR" sz="1400" b="1" dirty="0"/>
              <a:t>3. Check </a:t>
            </a:r>
            <a:r>
              <a:rPr kumimoji="0" lang="en-US" altLang="ko-KR" sz="1400" b="1" dirty="0" err="1"/>
              <a:t>Torr</a:t>
            </a:r>
            <a:r>
              <a:rPr kumimoji="0" lang="en-US" altLang="ko-KR" sz="1400" b="1" dirty="0"/>
              <a:t>  </a:t>
            </a:r>
            <a:r>
              <a:rPr kumimoji="0" lang="en-US" altLang="ko-KR" sz="1400" b="1" dirty="0" smtClean="0"/>
              <a:t>Rise</a:t>
            </a:r>
            <a:endParaRPr kumimoji="0" lang="en-US" altLang="ko-KR" sz="1400" b="1" dirty="0" smtClean="0"/>
          </a:p>
          <a:p>
            <a:pPr eaLnBrk="0" latinLnBrk="0" hangingPunct="0"/>
            <a:r>
              <a:rPr kumimoji="0"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检查真空压强是否上升</a:t>
            </a:r>
            <a:endParaRPr kumimoji="0" lang="ko-KR" altLang="en-US" sz="1400" dirty="0">
              <a:latin typeface="宋体" panose="02010600030101010101" pitchFamily="2" charset="-122"/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7050" y="5072074"/>
            <a:ext cx="1614488" cy="1103312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4" name="자유형 8"/>
          <p:cNvSpPr/>
          <p:nvPr/>
        </p:nvSpPr>
        <p:spPr bwMode="auto">
          <a:xfrm>
            <a:off x="-381000" y="1473200"/>
            <a:ext cx="4695825" cy="1738313"/>
          </a:xfrm>
          <a:custGeom>
            <a:avLst/>
            <a:gdLst>
              <a:gd name="T0" fmla="*/ 3018947 w 4694701"/>
              <a:gd name="T1" fmla="*/ 438760 h 1739140"/>
              <a:gd name="T2" fmla="*/ 2805037 w 4694701"/>
              <a:gd name="T3" fmla="*/ 1506016 h 1739140"/>
              <a:gd name="T4" fmla="*/ 448 w 4694701"/>
              <a:gd name="T5" fmla="*/ 1624600 h 1739140"/>
              <a:gd name="T6" fmla="*/ 3030830 w 4694701"/>
              <a:gd name="T7" fmla="*/ 177875 h 1739140"/>
              <a:gd name="T8" fmla="*/ 4694571 w 4694701"/>
              <a:gd name="T9" fmla="*/ 47433 h 1739140"/>
              <a:gd name="T10" fmla="*/ 3363579 w 4694701"/>
              <a:gd name="T11" fmla="*/ 0 h 17391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94701" h="1739140">
                <a:moveTo>
                  <a:pt x="3016780" y="439387"/>
                </a:moveTo>
                <a:cubicBezTo>
                  <a:pt x="3161263" y="874815"/>
                  <a:pt x="3305746" y="1310244"/>
                  <a:pt x="2803024" y="1508166"/>
                </a:cubicBezTo>
                <a:cubicBezTo>
                  <a:pt x="2300302" y="1706088"/>
                  <a:pt x="-37157" y="1848593"/>
                  <a:pt x="448" y="1626920"/>
                </a:cubicBezTo>
                <a:cubicBezTo>
                  <a:pt x="38053" y="1405247"/>
                  <a:pt x="2246863" y="441366"/>
                  <a:pt x="3028655" y="178130"/>
                </a:cubicBezTo>
                <a:cubicBezTo>
                  <a:pt x="3810447" y="-85106"/>
                  <a:pt x="4635783" y="77190"/>
                  <a:pt x="4691201" y="47502"/>
                </a:cubicBezTo>
                <a:cubicBezTo>
                  <a:pt x="4746619" y="17814"/>
                  <a:pt x="4137018" y="415636"/>
                  <a:pt x="3361164" y="0"/>
                </a:cubicBezTo>
              </a:path>
            </a:pathLst>
          </a:custGeom>
          <a:noFill/>
          <a:ln w="9525">
            <a:noFill/>
            <a:round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38925" name="그룹 24"/>
          <p:cNvGrpSpPr/>
          <p:nvPr/>
        </p:nvGrpSpPr>
        <p:grpSpPr bwMode="auto">
          <a:xfrm>
            <a:off x="865188" y="1643063"/>
            <a:ext cx="3400425" cy="2247900"/>
            <a:chOff x="865187" y="1643063"/>
            <a:chExt cx="3400425" cy="2247900"/>
          </a:xfrm>
        </p:grpSpPr>
        <p:grpSp>
          <p:nvGrpSpPr>
            <p:cNvPr id="38926" name="그룹 2"/>
            <p:cNvGrpSpPr/>
            <p:nvPr/>
          </p:nvGrpSpPr>
          <p:grpSpPr bwMode="auto">
            <a:xfrm>
              <a:off x="865187" y="1643063"/>
              <a:ext cx="3400425" cy="2247900"/>
              <a:chOff x="865187" y="1643063"/>
              <a:chExt cx="3400425" cy="2247900"/>
            </a:xfrm>
          </p:grpSpPr>
          <p:grpSp>
            <p:nvGrpSpPr>
              <p:cNvPr id="38928" name="그룹 1"/>
              <p:cNvGrpSpPr/>
              <p:nvPr/>
            </p:nvGrpSpPr>
            <p:grpSpPr bwMode="auto">
              <a:xfrm>
                <a:off x="865187" y="1643063"/>
                <a:ext cx="3400425" cy="2247900"/>
                <a:chOff x="865187" y="1643063"/>
                <a:chExt cx="3400425" cy="2247900"/>
              </a:xfrm>
            </p:grpSpPr>
            <p:pic>
              <p:nvPicPr>
                <p:cNvPr id="38930" name="Picture 366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2217737" y="1643063"/>
                  <a:ext cx="2047875" cy="2247900"/>
                </a:xfrm>
                <a:prstGeom prst="rect">
                  <a:avLst/>
                </a:prstGeom>
                <a:noFill/>
                <a:ln w="1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8931" name="Picture 369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865187" y="1804988"/>
                  <a:ext cx="1171575" cy="1247775"/>
                </a:xfrm>
                <a:prstGeom prst="rect">
                  <a:avLst/>
                </a:prstGeom>
                <a:noFill/>
                <a:ln w="1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38932" name="Freeform 376"/>
                <p:cNvSpPr/>
                <p:nvPr/>
              </p:nvSpPr>
              <p:spPr bwMode="auto">
                <a:xfrm rot="830128">
                  <a:off x="1827212" y="2300288"/>
                  <a:ext cx="1571625" cy="1104900"/>
                </a:xfrm>
                <a:custGeom>
                  <a:avLst/>
                  <a:gdLst>
                    <a:gd name="T0" fmla="*/ 0 w 165"/>
                    <a:gd name="T1" fmla="*/ 2147483647 h 109"/>
                    <a:gd name="T2" fmla="*/ 2147483647 w 165"/>
                    <a:gd name="T3" fmla="*/ 2147483647 h 109"/>
                    <a:gd name="T4" fmla="*/ 2147483647 w 165"/>
                    <a:gd name="T5" fmla="*/ 2147483647 h 109"/>
                    <a:gd name="T6" fmla="*/ 2147483647 w 165"/>
                    <a:gd name="T7" fmla="*/ 2147483647 h 109"/>
                    <a:gd name="T8" fmla="*/ 2147483647 w 165"/>
                    <a:gd name="T9" fmla="*/ 2147483647 h 1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5" h="109">
                      <a:moveTo>
                        <a:pt x="0" y="67"/>
                      </a:moveTo>
                      <a:cubicBezTo>
                        <a:pt x="17" y="57"/>
                        <a:pt x="35" y="47"/>
                        <a:pt x="51" y="53"/>
                      </a:cubicBezTo>
                      <a:cubicBezTo>
                        <a:pt x="67" y="59"/>
                        <a:pt x="86" y="109"/>
                        <a:pt x="97" y="102"/>
                      </a:cubicBezTo>
                      <a:cubicBezTo>
                        <a:pt x="108" y="95"/>
                        <a:pt x="106" y="20"/>
                        <a:pt x="117" y="10"/>
                      </a:cubicBezTo>
                      <a:cubicBezTo>
                        <a:pt x="128" y="0"/>
                        <a:pt x="146" y="21"/>
                        <a:pt x="165" y="43"/>
                      </a:cubicBezTo>
                    </a:path>
                  </a:pathLst>
                </a:custGeom>
                <a:noFill/>
                <a:ln w="5080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sp>
            <p:nvSpPr>
              <p:cNvPr id="38929" name="Rectangle 311"/>
              <p:cNvSpPr>
                <a:spLocks noChangeArrowheads="1"/>
              </p:cNvSpPr>
              <p:nvPr/>
            </p:nvSpPr>
            <p:spPr bwMode="auto">
              <a:xfrm>
                <a:off x="1104905" y="2407912"/>
                <a:ext cx="412805" cy="26930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18288" tIns="22860" rIns="0" bIns="0">
                <a:spAutoFit/>
              </a:bodyPr>
              <a:lstStyle/>
              <a:p>
                <a:r>
                  <a:rPr lang="en-US" altLang="ko-KR" sz="800" b="1">
                    <a:solidFill>
                      <a:srgbClr val="000000"/>
                    </a:solidFill>
                    <a:latin typeface="Malgun Gothic" panose="020B0503020000020004" charset="-127"/>
                    <a:ea typeface="Malgun Gothic" panose="020B0503020000020004" charset="-127"/>
                  </a:rPr>
                  <a:t>Vacuum</a:t>
                </a:r>
                <a:endParaRPr lang="en-US" altLang="ko-KR" sz="800" b="1">
                  <a:solidFill>
                    <a:srgbClr val="000000"/>
                  </a:solidFill>
                  <a:latin typeface="Malgun Gothic" panose="020B0503020000020004" charset="-127"/>
                  <a:ea typeface="Malgun Gothic" panose="020B0503020000020004" charset="-127"/>
                </a:endParaRPr>
              </a:p>
              <a:p>
                <a:r>
                  <a:rPr lang="en-US" altLang="ko-KR" sz="800" b="1">
                    <a:solidFill>
                      <a:srgbClr val="000000"/>
                    </a:solidFill>
                    <a:latin typeface="Malgun Gothic" panose="020B0503020000020004" charset="-127"/>
                    <a:ea typeface="Malgun Gothic" panose="020B0503020000020004" charset="-127"/>
                  </a:rPr>
                  <a:t> pump</a:t>
                </a:r>
                <a:endParaRPr lang="ko-KR" altLang="en-US" sz="800" b="1">
                  <a:solidFill>
                    <a:srgbClr val="000000"/>
                  </a:solidFill>
                  <a:latin typeface="Malgun Gothic" panose="020B0503020000020004" charset="-127"/>
                  <a:ea typeface="Malgun Gothic" panose="020B0503020000020004" charset="-127"/>
                </a:endParaRPr>
              </a:p>
            </p:txBody>
          </p:sp>
        </p:grpSp>
        <p:cxnSp>
          <p:nvCxnSpPr>
            <p:cNvPr id="11" name="구부러진 연결선 10"/>
            <p:cNvCxnSpPr>
              <a:stCxn id="38924" idx="0"/>
            </p:cNvCxnSpPr>
            <p:nvPr/>
          </p:nvCxnSpPr>
          <p:spPr bwMode="auto">
            <a:xfrm flipH="1">
              <a:off x="2289174" y="1911350"/>
              <a:ext cx="347663" cy="855663"/>
            </a:xfrm>
            <a:prstGeom prst="curvedConnector4">
              <a:avLst>
                <a:gd name="adj1" fmla="val 151869"/>
                <a:gd name="adj2" fmla="val 59371"/>
              </a:avLst>
            </a:prstGeom>
            <a:solidFill>
              <a:schemeClr val="accent1"/>
            </a:solidFill>
            <a:ln w="444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6875" y="387985"/>
            <a:ext cx="1428750" cy="508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1497013" y="3357563"/>
            <a:ext cx="3798887" cy="361950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 wrap="none" anchor="ctr"/>
          <a:lstStyle/>
          <a:p>
            <a:pPr latinLnBrk="0"/>
            <a:r>
              <a:rPr lang="en-US" altLang="ko-KR" sz="3600" dirty="0">
                <a:solidFill>
                  <a:schemeClr val="accent2"/>
                </a:solidFill>
                <a:ea typeface="굴림" pitchFamily="50" charset="-127"/>
                <a:cs typeface="Osaka"/>
              </a:rPr>
              <a:t>1. </a:t>
            </a:r>
            <a:r>
              <a:rPr lang="en-US" altLang="ko-KR" sz="3600" dirty="0" smtClean="0">
                <a:solidFill>
                  <a:schemeClr val="accent2"/>
                </a:solidFill>
                <a:ea typeface="굴림" pitchFamily="50" charset="-127"/>
                <a:cs typeface="Osaka"/>
              </a:rPr>
              <a:t>Transportation</a:t>
            </a:r>
            <a:r>
              <a:rPr lang="zh-CN" altLang="en-US" sz="3600" dirty="0" smtClean="0">
                <a:solidFill>
                  <a:schemeClr val="accent2"/>
                </a:solidFill>
                <a:ea typeface="굴림" pitchFamily="50" charset="-127"/>
                <a:cs typeface="Osaka"/>
              </a:rPr>
              <a:t>运输</a:t>
            </a:r>
            <a:endParaRPr lang="ko-KR" altLang="en-US" sz="3600" dirty="0">
              <a:solidFill>
                <a:schemeClr val="accent2"/>
              </a:solidFill>
              <a:ea typeface="굴림" pitchFamily="50" charset="-127"/>
              <a:cs typeface="Osak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F664F577-6408-4865-96F9-6D76F1042C09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9940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9560" y="391160"/>
            <a:ext cx="15271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5076825" y="1052512"/>
            <a:ext cx="4829175" cy="501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endParaRPr lang="en-US" altLang="ko-KR" sz="2800" dirty="0">
              <a:latin typeface="+mn-lt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  <a:ea typeface="돋움" pitchFamily="50" charset="-127"/>
              </a:rPr>
              <a:t>  </a:t>
            </a:r>
            <a:r>
              <a:rPr lang="en-US" altLang="ko-KR" sz="1600" b="1" dirty="0">
                <a:solidFill>
                  <a:srgbClr val="FF0000"/>
                </a:solidFill>
                <a:latin typeface="+mn-lt"/>
                <a:ea typeface="돋움" pitchFamily="50" charset="-127"/>
              </a:rPr>
              <a:t>&lt; Oil Pre-heating and Circulation 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  <a:ea typeface="돋움" pitchFamily="50" charset="-127"/>
              </a:rPr>
              <a:t>&gt;</a:t>
            </a:r>
            <a:endParaRPr lang="en-US" altLang="ko-KR" sz="1600" b="1" dirty="0" smtClean="0">
              <a:solidFill>
                <a:srgbClr val="FF0000"/>
              </a:solidFill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油预热及循环</a:t>
            </a:r>
            <a:endParaRPr lang="en-US" altLang="ko-KR" sz="1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defTabSz="1014730">
              <a:spcBef>
                <a:spcPct val="20000"/>
              </a:spcBef>
              <a:buAutoNum type="arabicParenR"/>
              <a:defRPr/>
            </a:pPr>
            <a:r>
              <a:rPr lang="en-US" altLang="ko-KR" sz="1600" dirty="0" smtClean="0">
                <a:latin typeface="+mn-lt"/>
                <a:ea typeface="돋움" pitchFamily="50" charset="-127"/>
              </a:rPr>
              <a:t>Move </a:t>
            </a:r>
            <a:r>
              <a:rPr lang="en-US" altLang="ko-KR" sz="1600" dirty="0">
                <a:latin typeface="+mn-lt"/>
                <a:ea typeface="돋움" pitchFamily="50" charset="-127"/>
              </a:rPr>
              <a:t>Oil </a:t>
            </a:r>
            <a:r>
              <a:rPr lang="en-US" altLang="ko-KR" sz="1600" dirty="0" smtClean="0">
                <a:latin typeface="+mn-lt"/>
                <a:ea typeface="돋움" pitchFamily="50" charset="-127"/>
              </a:rPr>
              <a:t>fr</a:t>
            </a:r>
            <a:r>
              <a:rPr lang="en-US" altLang="zh-CN" sz="1600" dirty="0" smtClean="0">
                <a:latin typeface="+mn-lt"/>
                <a:ea typeface="돋움" pitchFamily="50" charset="-127"/>
              </a:rPr>
              <a:t>o</a:t>
            </a:r>
            <a:r>
              <a:rPr lang="en-US" altLang="ko-KR" sz="1600" dirty="0" smtClean="0">
                <a:latin typeface="+mn-lt"/>
                <a:ea typeface="돋움" pitchFamily="50" charset="-127"/>
              </a:rPr>
              <a:t>m </a:t>
            </a:r>
            <a:r>
              <a:rPr lang="en-US" altLang="ko-KR" sz="1600" dirty="0">
                <a:latin typeface="+mn-lt"/>
                <a:ea typeface="돋움" pitchFamily="50" charset="-127"/>
              </a:rPr>
              <a:t>drum to Oil </a:t>
            </a:r>
            <a:r>
              <a:rPr lang="en-US" altLang="ko-KR" sz="1600" dirty="0" smtClean="0">
                <a:latin typeface="+mn-lt"/>
                <a:ea typeface="돋움" pitchFamily="50" charset="-127"/>
              </a:rPr>
              <a:t>tank</a:t>
            </a:r>
            <a:endParaRPr lang="en-US" altLang="ko-KR" sz="1600" dirty="0" smtClean="0">
              <a:latin typeface="+mn-lt"/>
              <a:ea typeface="돋움" pitchFamily="50" charset="-127"/>
            </a:endParaRPr>
          </a:p>
          <a:p>
            <a:pPr marL="342900" indent="-342900" defTabSz="1014730">
              <a:spcBef>
                <a:spcPct val="20000"/>
              </a:spcBef>
              <a:defRPr/>
            </a:pPr>
            <a:r>
              <a:rPr lang="en-US" altLang="ko-KR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把油从油桶移至油箱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  <a:ea typeface="돋움" pitchFamily="50" charset="-127"/>
              </a:rPr>
              <a:t>2) Before oil filling, conduct oil preheating and oil circulation in Storage tank to remove water and reduce oil filling time</a:t>
            </a: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zh-CN" altLang="en-US" sz="1600" dirty="0" smtClean="0">
                <a:latin typeface="+mn-lt"/>
                <a:ea typeface="돋움" pitchFamily="50" charset="-127"/>
              </a:rPr>
              <a:t>    在注油前，在储油罐内进行油预热、油循环，</a:t>
            </a:r>
            <a:endParaRPr lang="en-US" altLang="zh-CN" sz="1600" dirty="0" smtClean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zh-CN" sz="1600" dirty="0" smtClean="0">
                <a:latin typeface="+mn-lt"/>
                <a:ea typeface="돋움" pitchFamily="50" charset="-127"/>
              </a:rPr>
              <a:t>    </a:t>
            </a:r>
            <a:r>
              <a:rPr lang="zh-CN" altLang="en-US" sz="1600" dirty="0" smtClean="0">
                <a:latin typeface="+mn-lt"/>
                <a:ea typeface="돋움" pitchFamily="50" charset="-127"/>
              </a:rPr>
              <a:t>目的是为了除去水分减少注油时间</a:t>
            </a: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285750" indent="-285750" defTabSz="101473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dirty="0">
                <a:latin typeface="+mn-lt"/>
                <a:ea typeface="돋움" pitchFamily="50" charset="-127"/>
              </a:rPr>
              <a:t>Before moving oil </a:t>
            </a:r>
            <a:r>
              <a:rPr lang="en-US" altLang="ko-KR" sz="1600" dirty="0" smtClean="0">
                <a:latin typeface="+mn-lt"/>
                <a:ea typeface="돋움" pitchFamily="50" charset="-127"/>
              </a:rPr>
              <a:t>f</a:t>
            </a:r>
            <a:r>
              <a:rPr lang="en-US" altLang="zh-CN" sz="1600" dirty="0" smtClean="0">
                <a:latin typeface="+mn-lt"/>
                <a:ea typeface="돋움" pitchFamily="50" charset="-127"/>
              </a:rPr>
              <a:t>ro</a:t>
            </a:r>
            <a:r>
              <a:rPr lang="en-US" altLang="ko-KR" sz="1600" dirty="0" smtClean="0">
                <a:latin typeface="+mn-lt"/>
                <a:ea typeface="돋움" pitchFamily="50" charset="-127"/>
              </a:rPr>
              <a:t>m </a:t>
            </a:r>
            <a:r>
              <a:rPr lang="en-US" altLang="ko-KR" sz="1600" dirty="0">
                <a:latin typeface="+mn-lt"/>
                <a:ea typeface="돋움" pitchFamily="50" charset="-127"/>
              </a:rPr>
              <a:t>drum to oil tank, clean</a:t>
            </a: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  <a:ea typeface="돋움" pitchFamily="50" charset="-127"/>
              </a:rPr>
              <a:t>     water and dust on the drum</a:t>
            </a:r>
            <a:r>
              <a:rPr lang="en-US" altLang="ko-KR" sz="1600" dirty="0" smtClean="0">
                <a:latin typeface="+mn-lt"/>
                <a:ea typeface="돋움" pitchFamily="50" charset="-127"/>
              </a:rPr>
              <a:t>.</a:t>
            </a:r>
            <a:endParaRPr lang="en-US" altLang="ko-KR" sz="1600" dirty="0" smtClean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 smtClean="0">
                <a:latin typeface="+mn-lt"/>
                <a:ea typeface="돋움" pitchFamily="50" charset="-127"/>
              </a:rPr>
              <a:t>    </a:t>
            </a:r>
            <a:r>
              <a:rPr lang="en-US" altLang="ko-KR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油从油桶移至油箱之前，清理油桶的水和灰尘</a:t>
            </a: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60388" y="450850"/>
            <a:ext cx="71072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n-lt"/>
                <a:ea typeface="HY헤드라인M" pitchFamily="18" charset="-127"/>
              </a:rPr>
              <a:t>Oil Pre heating and Circulation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油预热及循环</a:t>
            </a:r>
            <a:endParaRPr lang="en-US" altLang="ko-KR" sz="20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04850" y="1270000"/>
            <a:ext cx="410368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794" tIns="43634" rIns="56794" bIns="43634"/>
          <a:lstStyle/>
          <a:p>
            <a:pPr marL="269875" indent="-269875" defTabSz="873125">
              <a:spcBef>
                <a:spcPct val="20000"/>
              </a:spcBef>
              <a:defRPr/>
            </a:pPr>
            <a:endParaRPr lang="ko-KR" altLang="ko-KR" sz="1400">
              <a:latin typeface="+mn-lt"/>
              <a:ea typeface="HY헤드라인M" pitchFamily="18" charset="-127"/>
            </a:endParaRPr>
          </a:p>
        </p:txBody>
      </p:sp>
      <p:sp>
        <p:nvSpPr>
          <p:cNvPr id="39944" name="자유형 8"/>
          <p:cNvSpPr/>
          <p:nvPr/>
        </p:nvSpPr>
        <p:spPr bwMode="auto">
          <a:xfrm>
            <a:off x="-381000" y="1473200"/>
            <a:ext cx="4695825" cy="1738313"/>
          </a:xfrm>
          <a:custGeom>
            <a:avLst/>
            <a:gdLst>
              <a:gd name="T0" fmla="*/ 3018947 w 4694701"/>
              <a:gd name="T1" fmla="*/ 438760 h 1739140"/>
              <a:gd name="T2" fmla="*/ 2805037 w 4694701"/>
              <a:gd name="T3" fmla="*/ 1506016 h 1739140"/>
              <a:gd name="T4" fmla="*/ 448 w 4694701"/>
              <a:gd name="T5" fmla="*/ 1624600 h 1739140"/>
              <a:gd name="T6" fmla="*/ 3030830 w 4694701"/>
              <a:gd name="T7" fmla="*/ 177875 h 1739140"/>
              <a:gd name="T8" fmla="*/ 4694571 w 4694701"/>
              <a:gd name="T9" fmla="*/ 47433 h 1739140"/>
              <a:gd name="T10" fmla="*/ 3363579 w 4694701"/>
              <a:gd name="T11" fmla="*/ 0 h 17391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94701" h="1739140">
                <a:moveTo>
                  <a:pt x="3016780" y="439387"/>
                </a:moveTo>
                <a:cubicBezTo>
                  <a:pt x="3161263" y="874815"/>
                  <a:pt x="3305746" y="1310244"/>
                  <a:pt x="2803024" y="1508166"/>
                </a:cubicBezTo>
                <a:cubicBezTo>
                  <a:pt x="2300302" y="1706088"/>
                  <a:pt x="-37157" y="1848593"/>
                  <a:pt x="448" y="1626920"/>
                </a:cubicBezTo>
                <a:cubicBezTo>
                  <a:pt x="38053" y="1405247"/>
                  <a:pt x="2246863" y="441366"/>
                  <a:pt x="3028655" y="178130"/>
                </a:cubicBezTo>
                <a:cubicBezTo>
                  <a:pt x="3810447" y="-85106"/>
                  <a:pt x="4635783" y="77190"/>
                  <a:pt x="4691201" y="47502"/>
                </a:cubicBezTo>
                <a:cubicBezTo>
                  <a:pt x="4746619" y="17814"/>
                  <a:pt x="4137018" y="415636"/>
                  <a:pt x="3361164" y="0"/>
                </a:cubicBezTo>
              </a:path>
            </a:pathLst>
          </a:custGeom>
          <a:noFill/>
          <a:ln w="9525">
            <a:noFill/>
            <a:round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39945" name="그룹 9"/>
          <p:cNvGrpSpPr/>
          <p:nvPr/>
        </p:nvGrpSpPr>
        <p:grpSpPr bwMode="auto">
          <a:xfrm>
            <a:off x="1054100" y="2319338"/>
            <a:ext cx="3611563" cy="2219325"/>
            <a:chOff x="1179455" y="2433844"/>
            <a:chExt cx="2848546" cy="1279410"/>
          </a:xfrm>
        </p:grpSpPr>
        <p:pic>
          <p:nvPicPr>
            <p:cNvPr id="39971" name="Picture 30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715" t="4228" r="4286" b="1268"/>
            <a:stretch>
              <a:fillRect/>
            </a:stretch>
          </p:blipFill>
          <p:spPr bwMode="auto">
            <a:xfrm rot="-5400000">
              <a:off x="3142176" y="2766763"/>
              <a:ext cx="723900" cy="1047750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  <a:effectLst/>
          </p:spPr>
        </p:pic>
        <p:pic>
          <p:nvPicPr>
            <p:cNvPr id="39972" name="Picture 309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79455" y="2433844"/>
              <a:ext cx="1171575" cy="1247775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  <a:effectLst/>
          </p:spPr>
        </p:pic>
        <p:sp>
          <p:nvSpPr>
            <p:cNvPr id="39973" name="Rectangle 312"/>
            <p:cNvSpPr>
              <a:spLocks noChangeArrowheads="1"/>
            </p:cNvSpPr>
            <p:nvPr/>
          </p:nvSpPr>
          <p:spPr bwMode="auto">
            <a:xfrm>
              <a:off x="1465205" y="3100594"/>
              <a:ext cx="464101" cy="3308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18288" tIns="22860" rIns="0" bIns="0">
              <a:spAutoFit/>
            </a:bodyPr>
            <a:lstStyle/>
            <a:p>
              <a:r>
                <a:rPr lang="en-US" altLang="ko-KR" sz="1000" b="1">
                  <a:solidFill>
                    <a:srgbClr val="000000"/>
                  </a:solidFill>
                  <a:latin typeface="Malgun Gothic" panose="020B0503020000020004" charset="-127"/>
                  <a:ea typeface="Malgun Gothic" panose="020B0503020000020004" charset="-127"/>
                </a:rPr>
                <a:t>Oil </a:t>
              </a:r>
              <a:endParaRPr lang="en-US" altLang="ko-KR" sz="1000" b="1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</a:endParaRPr>
            </a:p>
            <a:p>
              <a:r>
                <a:rPr lang="en-US" altLang="ko-KR" sz="1000" b="1">
                  <a:solidFill>
                    <a:srgbClr val="000000"/>
                  </a:solidFill>
                  <a:latin typeface="Malgun Gothic" panose="020B0503020000020004" charset="-127"/>
                  <a:ea typeface="Malgun Gothic" panose="020B0503020000020004" charset="-127"/>
                </a:rPr>
                <a:t>Purifier</a:t>
              </a:r>
              <a:endParaRPr lang="ko-KR" altLang="en-US" sz="1000" b="1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</a:endParaRPr>
            </a:p>
          </p:txBody>
        </p:sp>
        <p:sp>
          <p:nvSpPr>
            <p:cNvPr id="39974" name="Rectangle 313"/>
            <p:cNvSpPr>
              <a:spLocks noChangeArrowheads="1"/>
            </p:cNvSpPr>
            <p:nvPr/>
          </p:nvSpPr>
          <p:spPr bwMode="auto">
            <a:xfrm>
              <a:off x="3340644" y="3197204"/>
              <a:ext cx="561885" cy="17697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18288" tIns="22860" rIns="0" bIns="0">
              <a:spAutoFit/>
            </a:bodyPr>
            <a:lstStyle/>
            <a:p>
              <a:r>
                <a:rPr lang="en-US" altLang="ko-KR" sz="1000" b="1">
                  <a:solidFill>
                    <a:srgbClr val="000000"/>
                  </a:solidFill>
                  <a:latin typeface="Malgun Gothic" panose="020B0503020000020004" charset="-127"/>
                  <a:ea typeface="Malgun Gothic" panose="020B0503020000020004" charset="-127"/>
                </a:rPr>
                <a:t>OIL Tank</a:t>
              </a:r>
              <a:endParaRPr lang="ko-KR" altLang="en-US" sz="1000" b="1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</a:endParaRPr>
            </a:p>
          </p:txBody>
        </p:sp>
        <p:sp>
          <p:nvSpPr>
            <p:cNvPr id="39975" name="Freeform 314"/>
            <p:cNvSpPr/>
            <p:nvPr/>
          </p:nvSpPr>
          <p:spPr bwMode="auto">
            <a:xfrm rot="-341902">
              <a:off x="2185192" y="3332254"/>
              <a:ext cx="857250" cy="381000"/>
            </a:xfrm>
            <a:custGeom>
              <a:avLst/>
              <a:gdLst>
                <a:gd name="T0" fmla="*/ 2147483647 w 90"/>
                <a:gd name="T1" fmla="*/ 2147483647 h 40"/>
                <a:gd name="T2" fmla="*/ 2147483647 w 90"/>
                <a:gd name="T3" fmla="*/ 2147483647 h 40"/>
                <a:gd name="T4" fmla="*/ 0 w 90"/>
                <a:gd name="T5" fmla="*/ 0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40">
                  <a:moveTo>
                    <a:pt x="90" y="24"/>
                  </a:moveTo>
                  <a:cubicBezTo>
                    <a:pt x="74" y="32"/>
                    <a:pt x="58" y="40"/>
                    <a:pt x="43" y="36"/>
                  </a:cubicBezTo>
                  <a:cubicBezTo>
                    <a:pt x="28" y="32"/>
                    <a:pt x="14" y="16"/>
                    <a:pt x="0" y="0"/>
                  </a:cubicBezTo>
                </a:path>
              </a:pathLst>
            </a:custGeom>
            <a:noFill/>
            <a:ln w="508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39946" name="Freeform 314"/>
          <p:cNvSpPr/>
          <p:nvPr/>
        </p:nvSpPr>
        <p:spPr bwMode="auto">
          <a:xfrm rot="10800000">
            <a:off x="2413000" y="3262313"/>
            <a:ext cx="1033463" cy="427037"/>
          </a:xfrm>
          <a:custGeom>
            <a:avLst/>
            <a:gdLst>
              <a:gd name="T0" fmla="*/ 2147483647 w 90"/>
              <a:gd name="T1" fmla="*/ 2147483647 h 40"/>
              <a:gd name="T2" fmla="*/ 2147483647 w 90"/>
              <a:gd name="T3" fmla="*/ 2147483647 h 40"/>
              <a:gd name="T4" fmla="*/ 0 w 90"/>
              <a:gd name="T5" fmla="*/ 0 h 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" h="40">
                <a:moveTo>
                  <a:pt x="90" y="24"/>
                </a:moveTo>
                <a:cubicBezTo>
                  <a:pt x="74" y="32"/>
                  <a:pt x="58" y="40"/>
                  <a:pt x="43" y="36"/>
                </a:cubicBezTo>
                <a:cubicBezTo>
                  <a:pt x="28" y="32"/>
                  <a:pt x="14" y="16"/>
                  <a:pt x="0" y="0"/>
                </a:cubicBezTo>
              </a:path>
            </a:pathLst>
          </a:custGeom>
          <a:solidFill>
            <a:schemeClr val="bg1"/>
          </a:solidFill>
          <a:ln w="508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9947" name="Freeform 322"/>
          <p:cNvSpPr/>
          <p:nvPr/>
        </p:nvSpPr>
        <p:spPr bwMode="auto">
          <a:xfrm rot="10800000">
            <a:off x="2613025" y="4073525"/>
            <a:ext cx="554038" cy="269875"/>
          </a:xfrm>
          <a:custGeom>
            <a:avLst/>
            <a:gdLst>
              <a:gd name="T0" fmla="*/ 2147483647 w 76"/>
              <a:gd name="T1" fmla="*/ 2147483647 h 55"/>
              <a:gd name="T2" fmla="*/ 2147483647 w 76"/>
              <a:gd name="T3" fmla="*/ 2147483647 h 55"/>
              <a:gd name="T4" fmla="*/ 0 w 76"/>
              <a:gd name="T5" fmla="*/ 2147483647 h 5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" h="55">
                <a:moveTo>
                  <a:pt x="76" y="55"/>
                </a:moveTo>
                <a:cubicBezTo>
                  <a:pt x="64" y="33"/>
                  <a:pt x="52" y="12"/>
                  <a:pt x="39" y="6"/>
                </a:cubicBezTo>
                <a:cubicBezTo>
                  <a:pt x="26" y="0"/>
                  <a:pt x="13" y="9"/>
                  <a:pt x="0" y="19"/>
                </a:cubicBezTo>
              </a:path>
            </a:pathLst>
          </a:custGeom>
          <a:noFill/>
          <a:ln w="25400" cap="flat" cmpd="sng">
            <a:solidFill>
              <a:srgbClr val="2C69B2"/>
            </a:solidFill>
            <a:prstDash val="sysDot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9948" name="Freeform 322"/>
          <p:cNvSpPr/>
          <p:nvPr/>
        </p:nvSpPr>
        <p:spPr bwMode="auto">
          <a:xfrm rot="-281053">
            <a:off x="2603500" y="3359150"/>
            <a:ext cx="554038" cy="269875"/>
          </a:xfrm>
          <a:custGeom>
            <a:avLst/>
            <a:gdLst>
              <a:gd name="T0" fmla="*/ 2147483647 w 76"/>
              <a:gd name="T1" fmla="*/ 2147483647 h 55"/>
              <a:gd name="T2" fmla="*/ 2147483647 w 76"/>
              <a:gd name="T3" fmla="*/ 2147483647 h 55"/>
              <a:gd name="T4" fmla="*/ 0 w 76"/>
              <a:gd name="T5" fmla="*/ 2147483647 h 5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" h="55">
                <a:moveTo>
                  <a:pt x="76" y="55"/>
                </a:moveTo>
                <a:cubicBezTo>
                  <a:pt x="64" y="33"/>
                  <a:pt x="52" y="12"/>
                  <a:pt x="39" y="6"/>
                </a:cubicBezTo>
                <a:cubicBezTo>
                  <a:pt x="26" y="0"/>
                  <a:pt x="13" y="9"/>
                  <a:pt x="0" y="19"/>
                </a:cubicBezTo>
              </a:path>
            </a:pathLst>
          </a:custGeom>
          <a:noFill/>
          <a:ln w="25400" cap="flat" cmpd="sng">
            <a:solidFill>
              <a:srgbClr val="2C69B2"/>
            </a:solidFill>
            <a:prstDash val="sysDot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775" y="1266825"/>
            <a:ext cx="1685925" cy="12985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4648200"/>
            <a:ext cx="1752600" cy="1157288"/>
          </a:xfrm>
          <a:prstGeom prst="rect">
            <a:avLst/>
          </a:prstGeom>
          <a:noFill/>
          <a:ln w="9525">
            <a:solidFill>
              <a:srgbClr val="2C69B2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9951" name="그룹 3"/>
          <p:cNvGrpSpPr/>
          <p:nvPr/>
        </p:nvGrpSpPr>
        <p:grpSpPr bwMode="auto">
          <a:xfrm>
            <a:off x="3260725" y="1890713"/>
            <a:ext cx="938213" cy="900112"/>
            <a:chOff x="3577209" y="1788949"/>
            <a:chExt cx="939734" cy="899485"/>
          </a:xfrm>
        </p:grpSpPr>
        <p:grpSp>
          <p:nvGrpSpPr>
            <p:cNvPr id="39957" name="그룹 2"/>
            <p:cNvGrpSpPr/>
            <p:nvPr/>
          </p:nvGrpSpPr>
          <p:grpSpPr bwMode="auto">
            <a:xfrm>
              <a:off x="3577209" y="1788949"/>
              <a:ext cx="939734" cy="899485"/>
              <a:chOff x="2994399" y="1903119"/>
              <a:chExt cx="939734" cy="899485"/>
            </a:xfrm>
          </p:grpSpPr>
          <p:grpSp>
            <p:nvGrpSpPr>
              <p:cNvPr id="39959" name="그룹 1"/>
              <p:cNvGrpSpPr/>
              <p:nvPr/>
            </p:nvGrpSpPr>
            <p:grpSpPr bwMode="auto">
              <a:xfrm>
                <a:off x="3349429" y="1903119"/>
                <a:ext cx="584704" cy="753331"/>
                <a:chOff x="3349429" y="1903119"/>
                <a:chExt cx="584704" cy="753331"/>
              </a:xfrm>
            </p:grpSpPr>
            <p:pic>
              <p:nvPicPr>
                <p:cNvPr id="39968" name="Picture 308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715" t="4228" r="4286" b="1268"/>
                <a:stretch>
                  <a:fillRect/>
                </a:stretch>
              </p:blipFill>
              <p:spPr bwMode="auto">
                <a:xfrm>
                  <a:off x="3349429" y="1903119"/>
                  <a:ext cx="279904" cy="4485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969" name="Picture 308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715" t="4228" r="4286" b="1268"/>
                <a:stretch>
                  <a:fillRect/>
                </a:stretch>
              </p:blipFill>
              <p:spPr bwMode="auto">
                <a:xfrm>
                  <a:off x="3501829" y="2055519"/>
                  <a:ext cx="279904" cy="4485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970" name="Picture 308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715" t="4228" r="4286" b="1268"/>
                <a:stretch>
                  <a:fillRect/>
                </a:stretch>
              </p:blipFill>
              <p:spPr bwMode="auto">
                <a:xfrm>
                  <a:off x="3654229" y="2207919"/>
                  <a:ext cx="279904" cy="4485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39960" name="그룹 23"/>
              <p:cNvGrpSpPr/>
              <p:nvPr/>
            </p:nvGrpSpPr>
            <p:grpSpPr bwMode="auto">
              <a:xfrm>
                <a:off x="3209547" y="2049273"/>
                <a:ext cx="584704" cy="753331"/>
                <a:chOff x="3349429" y="1903119"/>
                <a:chExt cx="584704" cy="753331"/>
              </a:xfrm>
            </p:grpSpPr>
            <p:pic>
              <p:nvPicPr>
                <p:cNvPr id="39965" name="Picture 308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715" t="4228" r="4286" b="1268"/>
                <a:stretch>
                  <a:fillRect/>
                </a:stretch>
              </p:blipFill>
              <p:spPr bwMode="auto">
                <a:xfrm>
                  <a:off x="3349429" y="1903119"/>
                  <a:ext cx="279904" cy="4485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966" name="Picture 308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715" t="4228" r="4286" b="1268"/>
                <a:stretch>
                  <a:fillRect/>
                </a:stretch>
              </p:blipFill>
              <p:spPr bwMode="auto">
                <a:xfrm>
                  <a:off x="3501829" y="2055519"/>
                  <a:ext cx="279904" cy="4485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967" name="Picture 308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715" t="4228" r="4286" b="1268"/>
                <a:stretch>
                  <a:fillRect/>
                </a:stretch>
              </p:blipFill>
              <p:spPr bwMode="auto">
                <a:xfrm>
                  <a:off x="3654229" y="2207919"/>
                  <a:ext cx="279904" cy="4485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39961" name="그룹 27"/>
              <p:cNvGrpSpPr/>
              <p:nvPr/>
            </p:nvGrpSpPr>
            <p:grpSpPr bwMode="auto">
              <a:xfrm>
                <a:off x="2994399" y="2014427"/>
                <a:ext cx="584704" cy="753331"/>
                <a:chOff x="3349429" y="1903119"/>
                <a:chExt cx="584704" cy="753331"/>
              </a:xfrm>
            </p:grpSpPr>
            <p:pic>
              <p:nvPicPr>
                <p:cNvPr id="39962" name="Picture 308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715" t="4228" r="4286" b="1268"/>
                <a:stretch>
                  <a:fillRect/>
                </a:stretch>
              </p:blipFill>
              <p:spPr bwMode="auto">
                <a:xfrm>
                  <a:off x="3349429" y="1903119"/>
                  <a:ext cx="279904" cy="4485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963" name="Picture 308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715" t="4228" r="4286" b="1268"/>
                <a:stretch>
                  <a:fillRect/>
                </a:stretch>
              </p:blipFill>
              <p:spPr bwMode="auto">
                <a:xfrm>
                  <a:off x="3501829" y="2055519"/>
                  <a:ext cx="279904" cy="4485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964" name="Picture 308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715" t="4228" r="4286" b="1268"/>
                <a:stretch>
                  <a:fillRect/>
                </a:stretch>
              </p:blipFill>
              <p:spPr bwMode="auto">
                <a:xfrm>
                  <a:off x="3654229" y="2207919"/>
                  <a:ext cx="279904" cy="4485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39958" name="Rectangle 313"/>
            <p:cNvSpPr>
              <a:spLocks noChangeArrowheads="1"/>
            </p:cNvSpPr>
            <p:nvPr/>
          </p:nvSpPr>
          <p:spPr bwMode="auto">
            <a:xfrm>
              <a:off x="3837366" y="2276872"/>
              <a:ext cx="611578" cy="17697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18288" tIns="22860" rIns="0" bIns="0">
              <a:spAutoFit/>
            </a:bodyPr>
            <a:lstStyle/>
            <a:p>
              <a:r>
                <a:rPr lang="en-US" altLang="ko-KR" sz="1000" b="1">
                  <a:solidFill>
                    <a:srgbClr val="000000"/>
                  </a:solidFill>
                  <a:latin typeface="Malgun Gothic" panose="020B0503020000020004" charset="-127"/>
                  <a:ea typeface="Malgun Gothic" panose="020B0503020000020004" charset="-127"/>
                </a:rPr>
                <a:t>OIL Drum</a:t>
              </a:r>
              <a:endParaRPr lang="en-US" altLang="ko-KR" sz="1000" b="1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</a:endParaRPr>
            </a:p>
          </p:txBody>
        </p:sp>
      </p:grpSp>
      <p:sp>
        <p:nvSpPr>
          <p:cNvPr id="39952" name="아래로 구부러진 화살표 7"/>
          <p:cNvSpPr>
            <a:spLocks noChangeArrowheads="1"/>
          </p:cNvSpPr>
          <p:nvPr/>
        </p:nvSpPr>
        <p:spPr bwMode="auto">
          <a:xfrm rot="3451518">
            <a:off x="3763963" y="2417763"/>
            <a:ext cx="1214437" cy="439737"/>
          </a:xfrm>
          <a:prstGeom prst="curvedDownArrow">
            <a:avLst>
              <a:gd name="adj1" fmla="val 25022"/>
              <a:gd name="adj2" fmla="val 50031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pPr eaLnBrk="0" latinLnBrk="0" hangingPunct="0"/>
            <a:endParaRPr kumimoji="0" lang="ko-KR" altLang="en-US"/>
          </a:p>
        </p:txBody>
      </p:sp>
      <p:sp>
        <p:nvSpPr>
          <p:cNvPr id="39953" name="타원 9"/>
          <p:cNvSpPr>
            <a:spLocks noChangeArrowheads="1"/>
          </p:cNvSpPr>
          <p:nvPr/>
        </p:nvSpPr>
        <p:spPr bwMode="auto">
          <a:xfrm>
            <a:off x="4459288" y="2176463"/>
            <a:ext cx="366712" cy="261937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 anchor="ctr"/>
          <a:lstStyle/>
          <a:p>
            <a:pPr algn="ctr" eaLnBrk="0" latinLnBrk="0" hangingPunct="0"/>
            <a:r>
              <a:rPr kumimoji="0" lang="en-US" altLang="ko-KR" sz="1800">
                <a:solidFill>
                  <a:srgbClr val="FF0000"/>
                </a:solidFill>
              </a:rPr>
              <a:t>1</a:t>
            </a:r>
            <a:endParaRPr kumimoji="0" lang="ko-KR" altLang="en-US" sz="1800">
              <a:solidFill>
                <a:srgbClr val="FF0000"/>
              </a:solidFill>
            </a:endParaRPr>
          </a:p>
        </p:txBody>
      </p:sp>
      <p:sp>
        <p:nvSpPr>
          <p:cNvPr id="39954" name="타원 39"/>
          <p:cNvSpPr>
            <a:spLocks noChangeArrowheads="1"/>
          </p:cNvSpPr>
          <p:nvPr/>
        </p:nvSpPr>
        <p:spPr bwMode="auto">
          <a:xfrm>
            <a:off x="2632075" y="3694113"/>
            <a:ext cx="366713" cy="261937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 anchor="ctr"/>
          <a:lstStyle/>
          <a:p>
            <a:pPr algn="ctr" eaLnBrk="0" latinLnBrk="0" hangingPunct="0"/>
            <a:r>
              <a:rPr kumimoji="0" lang="en-US" altLang="ko-KR" sz="1800">
                <a:solidFill>
                  <a:srgbClr val="FF0000"/>
                </a:solidFill>
              </a:rPr>
              <a:t>2</a:t>
            </a:r>
            <a:endParaRPr kumimoji="0" lang="ko-KR" altLang="en-US" sz="1800">
              <a:solidFill>
                <a:srgbClr val="FF0000"/>
              </a:solidFill>
            </a:endParaRPr>
          </a:p>
        </p:txBody>
      </p:sp>
      <p:pic>
        <p:nvPicPr>
          <p:cNvPr id="33812" name="Picture 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92475" y="981075"/>
            <a:ext cx="796925" cy="85248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38752" y="4077023"/>
            <a:ext cx="1344613" cy="3159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3E6D144F-AF4F-4821-9CBD-918D8E6B7A0D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0964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73695" y="391795"/>
            <a:ext cx="1461770" cy="51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04850" y="1270000"/>
            <a:ext cx="410368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794" tIns="43634" rIns="56794" bIns="43634"/>
          <a:lstStyle/>
          <a:p>
            <a:pPr marL="269875" indent="-269875" defTabSz="873125">
              <a:spcBef>
                <a:spcPct val="20000"/>
              </a:spcBef>
              <a:defRPr/>
            </a:pPr>
            <a:endParaRPr lang="ko-KR" altLang="ko-KR" sz="1400">
              <a:latin typeface="+mn-lt"/>
              <a:ea typeface="HY헤드라인M" pitchFamily="18" charset="-127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09588" y="436563"/>
            <a:ext cx="7827962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16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Insulation Oil Strength Test before Oil Injection</a:t>
            </a:r>
            <a:r>
              <a:rPr lang="zh-CN" altLang="en-US" sz="16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注油前绝缘油强度测试</a:t>
            </a:r>
            <a:endParaRPr lang="en-US" altLang="ko-KR" sz="16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096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1195388"/>
            <a:ext cx="5472112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5525" y="1050925"/>
            <a:ext cx="321945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963" y="3787775"/>
            <a:ext cx="5329237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863" y="5013325"/>
            <a:ext cx="53292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Rectangle 9"/>
          <p:cNvSpPr>
            <a:spLocks noChangeArrowheads="1"/>
          </p:cNvSpPr>
          <p:nvPr/>
        </p:nvSpPr>
        <p:spPr bwMode="auto">
          <a:xfrm>
            <a:off x="488950" y="5445125"/>
            <a:ext cx="5543550" cy="881063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l">
              <a:buFontTx/>
              <a:buChar char="•"/>
            </a:pPr>
            <a:r>
              <a:rPr lang="en-US" altLang="ko-KR" sz="1400" dirty="0">
                <a:solidFill>
                  <a:srgbClr val="FF0000"/>
                </a:solidFill>
              </a:rPr>
              <a:t> Before oil injection, insulation oil strength testing is required </a:t>
            </a:r>
            <a:endParaRPr lang="en-US" altLang="ko-KR" sz="1400" dirty="0">
              <a:solidFill>
                <a:srgbClr val="FF0000"/>
              </a:solidFill>
            </a:endParaRPr>
          </a:p>
          <a:p>
            <a:pPr algn="l">
              <a:buFontTx/>
              <a:buChar char="•"/>
            </a:pPr>
            <a:r>
              <a:rPr lang="en-US" altLang="ko-KR" sz="1400" dirty="0">
                <a:solidFill>
                  <a:srgbClr val="FF0000"/>
                </a:solidFill>
              </a:rPr>
              <a:t>according to international standards</a:t>
            </a:r>
            <a:endParaRPr lang="en-US" altLang="ko-KR" sz="1400" dirty="0">
              <a:solidFill>
                <a:srgbClr val="FF0000"/>
              </a:solidFill>
            </a:endParaRPr>
          </a:p>
          <a:p>
            <a:pPr algn="l">
              <a:buFontTx/>
              <a:buChar char="•"/>
            </a:pPr>
            <a:r>
              <a:rPr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在注油之前，根据国际标准需进行绝缘油强度测试</a:t>
            </a:r>
            <a:endParaRPr lang="en-US" altLang="zh-CN" sz="14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DF60646E-DFC7-41B6-84DC-275C944B1D02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1988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0515" y="396240"/>
            <a:ext cx="149288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4921885" y="620691"/>
            <a:ext cx="482917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endParaRPr lang="en-US" altLang="ko-KR" sz="2800" dirty="0">
              <a:latin typeface="+mn-lt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b="1" dirty="0">
                <a:solidFill>
                  <a:srgbClr val="FF0000"/>
                </a:solidFill>
                <a:latin typeface="+mn-lt"/>
              </a:rPr>
              <a:t>  &lt; Vacuum oiling 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&gt;</a:t>
            </a:r>
            <a:endParaRPr lang="en-US" altLang="ko-KR" sz="1600" b="1" dirty="0" smtClean="0">
              <a:solidFill>
                <a:srgbClr val="FF0000"/>
              </a:solidFill>
              <a:latin typeface="+mn-lt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真空注油</a:t>
            </a:r>
            <a:endParaRPr lang="en-US" altLang="ko-KR" sz="1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/>
              <a:t>1) The maintenance of the oil filter includes: filters, hoses, accessories, and oil tanks</a:t>
            </a:r>
            <a:r>
              <a:rPr lang="en-US" altLang="ko-KR" sz="1600" dirty="0" smtClean="0"/>
              <a:t>   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滤油机维护包括：过滤器、软管、配件、油箱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ea typeface="돋움" pitchFamily="50" charset="-127"/>
              </a:rPr>
              <a:t>2) Check the oil quality before oil injection</a:t>
            </a:r>
            <a:endParaRPr lang="en-US" altLang="ko-KR" sz="1600" dirty="0"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ea typeface="돋움" pitchFamily="50" charset="-127"/>
              </a:rPr>
              <a:t>    -&gt; Check and confirm the oil medium test accordi     ng to the HICO manual </a:t>
            </a:r>
            <a:endParaRPr lang="en-US" altLang="ko-KR" sz="1600" dirty="0" smtClean="0"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 smtClean="0">
                <a:ea typeface="돋움" pitchFamily="50" charset="-127"/>
              </a:rPr>
              <a:t>    </a:t>
            </a:r>
            <a:r>
              <a:rPr lang="zh-CN" altLang="en-US" sz="1600" dirty="0" smtClean="0">
                <a:ea typeface="돋움" pitchFamily="50" charset="-127"/>
              </a:rPr>
              <a:t>注油前检查油质</a:t>
            </a:r>
            <a:endParaRPr lang="en-US" altLang="zh-CN" sz="1600" dirty="0" smtClean="0"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 smtClean="0">
                <a:ea typeface="돋움" pitchFamily="50" charset="-127"/>
              </a:rPr>
              <a:t>    </a:t>
            </a:r>
            <a:r>
              <a:rPr lang="zh-CN" altLang="en-US" sz="1600" dirty="0" smtClean="0">
                <a:ea typeface="돋움" pitchFamily="50" charset="-127"/>
              </a:rPr>
              <a:t>按照</a:t>
            </a:r>
            <a:r>
              <a:rPr lang="en-US" altLang="zh-CN" sz="1600" dirty="0" smtClean="0">
                <a:ea typeface="돋움" pitchFamily="50" charset="-127"/>
              </a:rPr>
              <a:t>HICO</a:t>
            </a:r>
            <a:r>
              <a:rPr lang="zh-CN" altLang="en-US" sz="1600" dirty="0" smtClean="0">
                <a:ea typeface="돋움" pitchFamily="50" charset="-127"/>
              </a:rPr>
              <a:t>手册检查确认油介质测试</a:t>
            </a:r>
            <a:endParaRPr lang="en-US" altLang="ko-KR" sz="1600" dirty="0" smtClean="0"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 smtClean="0">
                <a:ea typeface="돋움" pitchFamily="50" charset="-127"/>
              </a:rPr>
              <a:t>3</a:t>
            </a:r>
            <a:r>
              <a:rPr lang="en-US" altLang="ko-KR" sz="1600" dirty="0">
                <a:ea typeface="돋움" pitchFamily="50" charset="-127"/>
              </a:rPr>
              <a:t>) Fill the oil according to the instructions in the table</a:t>
            </a:r>
            <a:endParaRPr lang="en-US" altLang="ko-KR" sz="1600" dirty="0"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 smtClean="0">
                <a:ea typeface="돋움" pitchFamily="50" charset="-127"/>
              </a:rPr>
              <a:t>   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按照表中说明注油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ea typeface="돋움" pitchFamily="50" charset="-127"/>
              </a:rPr>
              <a:t>4) </a:t>
            </a:r>
            <a:r>
              <a:rPr sz="1600" dirty="0">
                <a:ea typeface="돋움" pitchFamily="50" charset="-127"/>
              </a:rPr>
              <a:t>If the temperature is below 10 ℃, the</a:t>
            </a:r>
            <a:r>
              <a:rPr lang="en-US" sz="1600" dirty="0">
                <a:ea typeface="돋움" pitchFamily="50" charset="-127"/>
              </a:rPr>
              <a:t> active part </a:t>
            </a:r>
            <a:r>
              <a:rPr sz="1600" dirty="0">
                <a:ea typeface="돋움" pitchFamily="50" charset="-127"/>
              </a:rPr>
              <a:t>needs to be preheated first</a:t>
            </a:r>
            <a:endParaRPr sz="1600" dirty="0"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sz="1600" dirty="0">
                <a:ea typeface="돋움" pitchFamily="50" charset="-127"/>
              </a:rPr>
              <a:t> </a:t>
            </a:r>
            <a:r>
              <a:rPr lang="en-US" sz="1600" dirty="0">
                <a:ea typeface="돋움" pitchFamily="50" charset="-127"/>
              </a:rPr>
              <a:t> 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如果温度低于</a:t>
            </a:r>
            <a:r>
              <a:rPr lang="en-US" altLang="zh-CN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℃，器身需先预热</a:t>
            </a:r>
            <a:r>
              <a:rPr lang="en-US" altLang="ko-KR" sz="1600" dirty="0" smtClean="0">
                <a:ea typeface="돋움" pitchFamily="50" charset="-127"/>
              </a:rPr>
              <a:t> </a:t>
            </a:r>
            <a:endParaRPr lang="en-US" altLang="ko-KR" sz="1600" dirty="0"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i="1" dirty="0">
                <a:solidFill>
                  <a:srgbClr val="FF0000"/>
                </a:solidFill>
                <a:ea typeface="돋움" pitchFamily="50" charset="-127"/>
              </a:rPr>
              <a:t>       -&gt; Refer to HICO O&amp;M Manual section 5.6 &amp; 5.10</a:t>
            </a:r>
            <a:endParaRPr lang="en-US" altLang="ko-KR" sz="1400" i="1" dirty="0">
              <a:solidFill>
                <a:srgbClr val="FF0000"/>
              </a:solidFill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i="1" dirty="0">
                <a:solidFill>
                  <a:srgbClr val="FF0000"/>
                </a:solidFill>
                <a:ea typeface="돋움" pitchFamily="50" charset="-127"/>
              </a:rPr>
              <a:t>          (Rev 5</a:t>
            </a:r>
            <a:r>
              <a:rPr lang="en-US" altLang="ko-KR" sz="1400" i="1" dirty="0" smtClean="0">
                <a:solidFill>
                  <a:srgbClr val="FF0000"/>
                </a:solidFill>
                <a:ea typeface="돋움" pitchFamily="50" charset="-127"/>
              </a:rPr>
              <a:t>)</a:t>
            </a:r>
            <a:endParaRPr lang="en-US" altLang="ko-KR" sz="1400" i="1" dirty="0" smtClean="0">
              <a:solidFill>
                <a:srgbClr val="FF0000"/>
              </a:solidFill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参考</a:t>
            </a:r>
            <a:r>
              <a:rPr lang="en-US" altLang="zh-CN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HICO</a:t>
            </a:r>
            <a:r>
              <a:rPr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手册</a:t>
            </a:r>
            <a:r>
              <a:rPr lang="en-US" altLang="zh-CN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5.6 &amp; 5.10</a:t>
            </a:r>
            <a:r>
              <a:rPr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部分</a:t>
            </a:r>
            <a:endParaRPr lang="en-US" altLang="ko-KR" sz="14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600" dirty="0" smtClean="0">
                <a:ea typeface="돋움" pitchFamily="50" charset="-127"/>
              </a:rPr>
              <a:t> </a:t>
            </a:r>
            <a:r>
              <a:rPr lang="en-US" altLang="ko-KR" sz="1600" dirty="0" smtClean="0">
                <a:latin typeface="+mn-lt"/>
                <a:ea typeface="돋움" pitchFamily="50" charset="-127"/>
              </a:rPr>
              <a:t>     </a:t>
            </a:r>
            <a:endParaRPr lang="en-US" altLang="ko-KR" sz="1600" dirty="0">
              <a:latin typeface="+mn-lt"/>
              <a:ea typeface="돋움" pitchFamily="50" charset="-127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04850" y="1270000"/>
            <a:ext cx="410368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794" tIns="43634" rIns="56794" bIns="43634"/>
          <a:lstStyle/>
          <a:p>
            <a:pPr marL="269875" indent="-269875" defTabSz="873125">
              <a:spcBef>
                <a:spcPct val="20000"/>
              </a:spcBef>
              <a:defRPr/>
            </a:pPr>
            <a:endParaRPr lang="ko-KR" altLang="ko-KR" sz="1400">
              <a:latin typeface="+mn-lt"/>
              <a:ea typeface="HY헤드라인M" pitchFamily="18" charset="-127"/>
            </a:endParaRPr>
          </a:p>
        </p:txBody>
      </p:sp>
      <p:sp>
        <p:nvSpPr>
          <p:cNvPr id="41991" name="자유형 10"/>
          <p:cNvSpPr/>
          <p:nvPr/>
        </p:nvSpPr>
        <p:spPr bwMode="auto">
          <a:xfrm>
            <a:off x="3609975" y="3230563"/>
            <a:ext cx="498475" cy="1068387"/>
          </a:xfrm>
          <a:custGeom>
            <a:avLst/>
            <a:gdLst>
              <a:gd name="T0" fmla="*/ 201530 w 498763"/>
              <a:gd name="T1" fmla="*/ 0 h 1069434"/>
              <a:gd name="T2" fmla="*/ 272658 w 498763"/>
              <a:gd name="T3" fmla="*/ 130245 h 1069434"/>
              <a:gd name="T4" fmla="*/ 284514 w 498763"/>
              <a:gd name="T5" fmla="*/ 165767 h 1069434"/>
              <a:gd name="T6" fmla="*/ 260804 w 498763"/>
              <a:gd name="T7" fmla="*/ 272332 h 1069434"/>
              <a:gd name="T8" fmla="*/ 177821 w 498763"/>
              <a:gd name="T9" fmla="*/ 343374 h 1069434"/>
              <a:gd name="T10" fmla="*/ 118547 w 498763"/>
              <a:gd name="T11" fmla="*/ 390736 h 1069434"/>
              <a:gd name="T12" fmla="*/ 82983 w 498763"/>
              <a:gd name="T13" fmla="*/ 414417 h 1069434"/>
              <a:gd name="T14" fmla="*/ 35563 w 498763"/>
              <a:gd name="T15" fmla="*/ 485460 h 1069434"/>
              <a:gd name="T16" fmla="*/ 0 w 498763"/>
              <a:gd name="T17" fmla="*/ 603865 h 1069434"/>
              <a:gd name="T18" fmla="*/ 11854 w 498763"/>
              <a:gd name="T19" fmla="*/ 710429 h 1069434"/>
              <a:gd name="T20" fmla="*/ 47420 w 498763"/>
              <a:gd name="T21" fmla="*/ 816994 h 1069434"/>
              <a:gd name="T22" fmla="*/ 59274 w 498763"/>
              <a:gd name="T23" fmla="*/ 864355 h 1069434"/>
              <a:gd name="T24" fmla="*/ 165966 w 498763"/>
              <a:gd name="T25" fmla="*/ 959079 h 1069434"/>
              <a:gd name="T26" fmla="*/ 213387 w 498763"/>
              <a:gd name="T27" fmla="*/ 982760 h 1069434"/>
              <a:gd name="T28" fmla="*/ 248950 w 498763"/>
              <a:gd name="T29" fmla="*/ 994600 h 1069434"/>
              <a:gd name="T30" fmla="*/ 296370 w 498763"/>
              <a:gd name="T31" fmla="*/ 1018281 h 1069434"/>
              <a:gd name="T32" fmla="*/ 367498 w 498763"/>
              <a:gd name="T33" fmla="*/ 1041963 h 1069434"/>
              <a:gd name="T34" fmla="*/ 462336 w 498763"/>
              <a:gd name="T35" fmla="*/ 1065645 h 1069434"/>
              <a:gd name="T36" fmla="*/ 497899 w 498763"/>
              <a:gd name="T37" fmla="*/ 1065645 h 106943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98763" h="1069434">
                <a:moveTo>
                  <a:pt x="201880" y="0"/>
                </a:moveTo>
                <a:cubicBezTo>
                  <a:pt x="218998" y="29956"/>
                  <a:pt x="256835" y="92602"/>
                  <a:pt x="273132" y="130629"/>
                </a:cubicBezTo>
                <a:cubicBezTo>
                  <a:pt x="278063" y="142135"/>
                  <a:pt x="281049" y="154380"/>
                  <a:pt x="285007" y="166255"/>
                </a:cubicBezTo>
                <a:cubicBezTo>
                  <a:pt x="283570" y="174875"/>
                  <a:pt x="274250" y="253644"/>
                  <a:pt x="261257" y="273133"/>
                </a:cubicBezTo>
                <a:cubicBezTo>
                  <a:pt x="235405" y="311911"/>
                  <a:pt x="211054" y="311461"/>
                  <a:pt x="178130" y="344385"/>
                </a:cubicBezTo>
                <a:cubicBezTo>
                  <a:pt x="124416" y="398099"/>
                  <a:pt x="188109" y="368768"/>
                  <a:pt x="118753" y="391886"/>
                </a:cubicBezTo>
                <a:cubicBezTo>
                  <a:pt x="106878" y="399803"/>
                  <a:pt x="92525" y="404896"/>
                  <a:pt x="83127" y="415637"/>
                </a:cubicBezTo>
                <a:cubicBezTo>
                  <a:pt x="64330" y="437119"/>
                  <a:pt x="44653" y="459809"/>
                  <a:pt x="35626" y="486889"/>
                </a:cubicBezTo>
                <a:cubicBezTo>
                  <a:pt x="6714" y="573624"/>
                  <a:pt x="17947" y="533853"/>
                  <a:pt x="0" y="605642"/>
                </a:cubicBezTo>
                <a:cubicBezTo>
                  <a:pt x="3958" y="641268"/>
                  <a:pt x="4845" y="677371"/>
                  <a:pt x="11875" y="712520"/>
                </a:cubicBezTo>
                <a:cubicBezTo>
                  <a:pt x="23747" y="771878"/>
                  <a:pt x="35628" y="771906"/>
                  <a:pt x="47501" y="819398"/>
                </a:cubicBezTo>
                <a:cubicBezTo>
                  <a:pt x="51459" y="835232"/>
                  <a:pt x="50017" y="853528"/>
                  <a:pt x="59376" y="866899"/>
                </a:cubicBezTo>
                <a:cubicBezTo>
                  <a:pt x="83422" y="901250"/>
                  <a:pt x="127028" y="939487"/>
                  <a:pt x="166254" y="961902"/>
                </a:cubicBezTo>
                <a:cubicBezTo>
                  <a:pt x="181624" y="970685"/>
                  <a:pt x="197485" y="978679"/>
                  <a:pt x="213756" y="985652"/>
                </a:cubicBezTo>
                <a:cubicBezTo>
                  <a:pt x="225262" y="990583"/>
                  <a:pt x="237876" y="992597"/>
                  <a:pt x="249382" y="997528"/>
                </a:cubicBezTo>
                <a:cubicBezTo>
                  <a:pt x="265653" y="1004501"/>
                  <a:pt x="280447" y="1014703"/>
                  <a:pt x="296883" y="1021278"/>
                </a:cubicBezTo>
                <a:cubicBezTo>
                  <a:pt x="320128" y="1030576"/>
                  <a:pt x="344384" y="1037112"/>
                  <a:pt x="368135" y="1045029"/>
                </a:cubicBezTo>
                <a:cubicBezTo>
                  <a:pt x="406908" y="1057953"/>
                  <a:pt x="417288" y="1063048"/>
                  <a:pt x="463137" y="1068780"/>
                </a:cubicBezTo>
                <a:cubicBezTo>
                  <a:pt x="474921" y="1070253"/>
                  <a:pt x="486888" y="1068780"/>
                  <a:pt x="498763" y="1068780"/>
                </a:cubicBezTo>
              </a:path>
            </a:pathLst>
          </a:custGeom>
          <a:noFill/>
          <a:ln w="9525">
            <a:noFill/>
            <a:rou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416845" y="477182"/>
            <a:ext cx="9180544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 Vacuum oiling (process parameters)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真空注油（工艺参数</a:t>
            </a:r>
            <a:r>
              <a:rPr lang="zh-CN" altLang="en-US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）</a:t>
            </a:r>
            <a:endParaRPr lang="en-US" altLang="ko-KR" sz="2000" dirty="0" smtClean="0">
              <a:solidFill>
                <a:schemeClr val="bg1"/>
              </a:solidFill>
              <a:latin typeface="+mj-lt"/>
              <a:ea typeface="HY헤드라인M" pitchFamily="18" charset="-127"/>
            </a:endParaRPr>
          </a:p>
        </p:txBody>
      </p:sp>
      <p:sp>
        <p:nvSpPr>
          <p:cNvPr id="41993" name="순서도: 대조 67"/>
          <p:cNvSpPr>
            <a:spLocks noChangeArrowheads="1"/>
          </p:cNvSpPr>
          <p:nvPr/>
        </p:nvSpPr>
        <p:spPr bwMode="auto">
          <a:xfrm>
            <a:off x="2740025" y="3048000"/>
            <a:ext cx="200025" cy="311150"/>
          </a:xfrm>
          <a:prstGeom prst="flowChartCollat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pPr eaLnBrk="0" latinLnBrk="0" hangingPunct="0"/>
            <a:endParaRPr kumimoji="0" lang="ko-KR" altLang="en-US"/>
          </a:p>
        </p:txBody>
      </p:sp>
      <p:grpSp>
        <p:nvGrpSpPr>
          <p:cNvPr id="41994" name="그룹 80"/>
          <p:cNvGrpSpPr/>
          <p:nvPr/>
        </p:nvGrpSpPr>
        <p:grpSpPr bwMode="auto">
          <a:xfrm>
            <a:off x="2233613" y="3444875"/>
            <a:ext cx="2752725" cy="1520825"/>
            <a:chOff x="2234189" y="3445530"/>
            <a:chExt cx="2751819" cy="1520703"/>
          </a:xfrm>
        </p:grpSpPr>
        <p:grpSp>
          <p:nvGrpSpPr>
            <p:cNvPr id="42014" name="그룹 59"/>
            <p:cNvGrpSpPr/>
            <p:nvPr/>
          </p:nvGrpSpPr>
          <p:grpSpPr bwMode="auto">
            <a:xfrm>
              <a:off x="2234189" y="3681619"/>
              <a:ext cx="2751819" cy="1284614"/>
              <a:chOff x="2234189" y="3681619"/>
              <a:chExt cx="2751819" cy="1284614"/>
            </a:xfrm>
          </p:grpSpPr>
          <p:grpSp>
            <p:nvGrpSpPr>
              <p:cNvPr id="42016" name="그룹 30"/>
              <p:cNvGrpSpPr/>
              <p:nvPr/>
            </p:nvGrpSpPr>
            <p:grpSpPr bwMode="auto">
              <a:xfrm flipH="1">
                <a:off x="2234189" y="3681619"/>
                <a:ext cx="2751819" cy="1284614"/>
                <a:chOff x="1179455" y="2433844"/>
                <a:chExt cx="2848546" cy="1284614"/>
              </a:xfrm>
            </p:grpSpPr>
            <p:pic>
              <p:nvPicPr>
                <p:cNvPr id="42019" name="Picture 308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715" t="4228" r="4286" b="1268"/>
                <a:stretch>
                  <a:fillRect/>
                </a:stretch>
              </p:blipFill>
              <p:spPr bwMode="auto">
                <a:xfrm rot="-5400000">
                  <a:off x="3142176" y="2766763"/>
                  <a:ext cx="723900" cy="1047750"/>
                </a:xfrm>
                <a:prstGeom prst="rect">
                  <a:avLst/>
                </a:prstGeom>
                <a:noFill/>
                <a:ln w="1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2020" name="Picture 309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179455" y="2433844"/>
                  <a:ext cx="1171575" cy="1247775"/>
                </a:xfrm>
                <a:prstGeom prst="rect">
                  <a:avLst/>
                </a:prstGeom>
                <a:noFill/>
                <a:ln w="1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2021" name="Rectangle 312"/>
                <p:cNvSpPr>
                  <a:spLocks noChangeArrowheads="1"/>
                </p:cNvSpPr>
                <p:nvPr/>
              </p:nvSpPr>
              <p:spPr bwMode="auto">
                <a:xfrm>
                  <a:off x="1483884" y="3100594"/>
                  <a:ext cx="445422" cy="3308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 lIns="18288" tIns="22860" rIns="0" bIns="0">
                  <a:spAutoFit/>
                </a:bodyPr>
                <a:lstStyle/>
                <a:p>
                  <a:r>
                    <a:rPr lang="en-US" altLang="ko-KR" sz="1000" b="1" dirty="0" smtClean="0">
                      <a:solidFill>
                        <a:srgbClr val="000000"/>
                      </a:solidFill>
                      <a:latin typeface="Malgun Gothic" panose="020B0503020000020004" charset="-127"/>
                      <a:ea typeface="Malgun Gothic" panose="020B0503020000020004" charset="-127"/>
                    </a:rPr>
                    <a:t>OIL</a:t>
                  </a:r>
                  <a:endParaRPr lang="en-US" altLang="ko-KR" sz="1000" b="1" dirty="0">
                    <a:solidFill>
                      <a:srgbClr val="000000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  <a:p>
                  <a:r>
                    <a:rPr lang="en-US" altLang="ko-KR" sz="1000" b="1" dirty="0">
                      <a:solidFill>
                        <a:srgbClr val="000000"/>
                      </a:solidFill>
                      <a:latin typeface="Malgun Gothic" panose="020B0503020000020004" charset="-127"/>
                      <a:ea typeface="Malgun Gothic" panose="020B0503020000020004" charset="-127"/>
                    </a:rPr>
                    <a:t>Purifier</a:t>
                  </a:r>
                  <a:endParaRPr lang="ko-KR" altLang="en-US" sz="1000" b="1" dirty="0">
                    <a:solidFill>
                      <a:srgbClr val="000000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42022" name="Rectangle 313"/>
                <p:cNvSpPr>
                  <a:spLocks noChangeArrowheads="1"/>
                </p:cNvSpPr>
                <p:nvPr/>
              </p:nvSpPr>
              <p:spPr bwMode="auto">
                <a:xfrm>
                  <a:off x="3082217" y="3197204"/>
                  <a:ext cx="820312" cy="176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 lIns="18288" tIns="22860" rIns="0" bIns="0">
                  <a:spAutoFit/>
                </a:bodyPr>
                <a:lstStyle/>
                <a:p>
                  <a:r>
                    <a:rPr lang="en-US" altLang="ko-KR" sz="1000" b="1" dirty="0">
                      <a:solidFill>
                        <a:srgbClr val="000000"/>
                      </a:solidFill>
                      <a:latin typeface="Malgun Gothic" panose="020B0503020000020004" charset="-127"/>
                      <a:ea typeface="Malgun Gothic" panose="020B0503020000020004" charset="-127"/>
                    </a:rPr>
                    <a:t>OIL </a:t>
                  </a:r>
                  <a:r>
                    <a:rPr lang="en-US" altLang="ko-KR" sz="1000" b="1" dirty="0" smtClean="0">
                      <a:solidFill>
                        <a:srgbClr val="000000"/>
                      </a:solidFill>
                      <a:latin typeface="Malgun Gothic" panose="020B0503020000020004" charset="-127"/>
                      <a:ea typeface="Malgun Gothic" panose="020B0503020000020004" charset="-127"/>
                    </a:rPr>
                    <a:t>Tank</a:t>
                  </a:r>
                  <a:r>
                    <a:rPr lang="zh-CN" altLang="en-US" sz="1000" b="1" dirty="0" smtClean="0">
                      <a:solidFill>
                        <a:srgbClr val="000000"/>
                      </a:solidFill>
                      <a:latin typeface="Malgun Gothic" panose="020B0503020000020004" charset="-127"/>
                      <a:ea typeface="Malgun Gothic" panose="020B0503020000020004" charset="-127"/>
                    </a:rPr>
                    <a:t>油箱</a:t>
                  </a:r>
                  <a:endParaRPr lang="ko-KR" altLang="en-US" sz="1000" b="1" dirty="0">
                    <a:solidFill>
                      <a:srgbClr val="000000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42023" name="Freeform 314"/>
                <p:cNvSpPr/>
                <p:nvPr/>
              </p:nvSpPr>
              <p:spPr bwMode="auto">
                <a:xfrm rot="-341902">
                  <a:off x="2076958" y="3337458"/>
                  <a:ext cx="965753" cy="381000"/>
                </a:xfrm>
                <a:custGeom>
                  <a:avLst/>
                  <a:gdLst>
                    <a:gd name="T0" fmla="*/ 2147483647 w 90"/>
                    <a:gd name="T1" fmla="*/ 2147483647 h 40"/>
                    <a:gd name="T2" fmla="*/ 2147483647 w 90"/>
                    <a:gd name="T3" fmla="*/ 2147483647 h 40"/>
                    <a:gd name="T4" fmla="*/ 0 w 90"/>
                    <a:gd name="T5" fmla="*/ 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0" h="40">
                      <a:moveTo>
                        <a:pt x="90" y="24"/>
                      </a:moveTo>
                      <a:cubicBezTo>
                        <a:pt x="74" y="32"/>
                        <a:pt x="58" y="40"/>
                        <a:pt x="43" y="36"/>
                      </a:cubicBezTo>
                      <a:cubicBezTo>
                        <a:pt x="28" y="32"/>
                        <a:pt x="14" y="16"/>
                        <a:pt x="0" y="0"/>
                      </a:cubicBezTo>
                    </a:path>
                  </a:pathLst>
                </a:custGeom>
                <a:noFill/>
                <a:ln w="508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sp>
            <p:nvSpPr>
              <p:cNvPr id="42017" name="Freeform 322"/>
              <p:cNvSpPr/>
              <p:nvPr/>
            </p:nvSpPr>
            <p:spPr bwMode="auto">
              <a:xfrm rot="1793853">
                <a:off x="3503989" y="4125283"/>
                <a:ext cx="554488" cy="270126"/>
              </a:xfrm>
              <a:custGeom>
                <a:avLst/>
                <a:gdLst>
                  <a:gd name="T0" fmla="*/ 2147483647 w 76"/>
                  <a:gd name="T1" fmla="*/ 2147483647 h 55"/>
                  <a:gd name="T2" fmla="*/ 2147483647 w 76"/>
                  <a:gd name="T3" fmla="*/ 2147483647 h 55"/>
                  <a:gd name="T4" fmla="*/ 0 w 76"/>
                  <a:gd name="T5" fmla="*/ 2147483647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6" h="55">
                    <a:moveTo>
                      <a:pt x="76" y="55"/>
                    </a:moveTo>
                    <a:cubicBezTo>
                      <a:pt x="64" y="33"/>
                      <a:pt x="52" y="12"/>
                      <a:pt x="39" y="6"/>
                    </a:cubicBezTo>
                    <a:cubicBezTo>
                      <a:pt x="26" y="0"/>
                      <a:pt x="13" y="9"/>
                      <a:pt x="0" y="19"/>
                    </a:cubicBezTo>
                  </a:path>
                </a:pathLst>
              </a:custGeom>
              <a:noFill/>
              <a:ln w="25400" cap="flat" cmpd="sng">
                <a:solidFill>
                  <a:srgbClr val="2C69B2"/>
                </a:solidFill>
                <a:prstDash val="sysDot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2018" name="Freeform 322"/>
              <p:cNvSpPr/>
              <p:nvPr/>
            </p:nvSpPr>
            <p:spPr bwMode="auto">
              <a:xfrm rot="9513449">
                <a:off x="3327002" y="4601124"/>
                <a:ext cx="554488" cy="270126"/>
              </a:xfrm>
              <a:custGeom>
                <a:avLst/>
                <a:gdLst>
                  <a:gd name="T0" fmla="*/ 2147483647 w 76"/>
                  <a:gd name="T1" fmla="*/ 2147483647 h 55"/>
                  <a:gd name="T2" fmla="*/ 2147483647 w 76"/>
                  <a:gd name="T3" fmla="*/ 2147483647 h 55"/>
                  <a:gd name="T4" fmla="*/ 0 w 76"/>
                  <a:gd name="T5" fmla="*/ 2147483647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6" h="55">
                    <a:moveTo>
                      <a:pt x="76" y="55"/>
                    </a:moveTo>
                    <a:cubicBezTo>
                      <a:pt x="64" y="33"/>
                      <a:pt x="52" y="12"/>
                      <a:pt x="39" y="6"/>
                    </a:cubicBezTo>
                    <a:cubicBezTo>
                      <a:pt x="26" y="0"/>
                      <a:pt x="13" y="9"/>
                      <a:pt x="0" y="19"/>
                    </a:cubicBezTo>
                  </a:path>
                </a:pathLst>
              </a:custGeom>
              <a:noFill/>
              <a:ln w="25400" cap="flat" cmpd="sng">
                <a:solidFill>
                  <a:srgbClr val="2C69B2"/>
                </a:solidFill>
                <a:prstDash val="sysDot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42015" name="구부러진 연결선 76"/>
            <p:cNvCxnSpPr>
              <a:cxnSpLocks noChangeShapeType="1"/>
            </p:cNvCxnSpPr>
            <p:nvPr/>
          </p:nvCxnSpPr>
          <p:spPr bwMode="auto">
            <a:xfrm rot="16200000" flipH="1">
              <a:off x="3152823" y="3661384"/>
              <a:ext cx="1094325" cy="662617"/>
            </a:xfrm>
            <a:prstGeom prst="curvedConnector3">
              <a:avLst>
                <a:gd name="adj1" fmla="val 50000"/>
              </a:avLst>
            </a:prstGeom>
            <a:noFill/>
            <a:ln w="47625" algn="ctr">
              <a:solidFill>
                <a:srgbClr val="FFFF00"/>
              </a:solidFill>
              <a:round/>
            </a:ln>
          </p:spPr>
        </p:cxnSp>
      </p:grpSp>
      <p:grpSp>
        <p:nvGrpSpPr>
          <p:cNvPr id="41995" name="그룹 82"/>
          <p:cNvGrpSpPr/>
          <p:nvPr/>
        </p:nvGrpSpPr>
        <p:grpSpPr bwMode="auto">
          <a:xfrm>
            <a:off x="258763" y="1911350"/>
            <a:ext cx="3400425" cy="2247900"/>
            <a:chOff x="259369" y="1911927"/>
            <a:chExt cx="3400425" cy="2247900"/>
          </a:xfrm>
        </p:grpSpPr>
        <p:grpSp>
          <p:nvGrpSpPr>
            <p:cNvPr id="41998" name="그룹 72"/>
            <p:cNvGrpSpPr/>
            <p:nvPr/>
          </p:nvGrpSpPr>
          <p:grpSpPr bwMode="auto">
            <a:xfrm>
              <a:off x="259369" y="1911927"/>
              <a:ext cx="3400425" cy="2247900"/>
              <a:chOff x="259369" y="1911927"/>
              <a:chExt cx="3400425" cy="2247900"/>
            </a:xfrm>
          </p:grpSpPr>
          <p:grpSp>
            <p:nvGrpSpPr>
              <p:cNvPr id="42000" name="그룹 11"/>
              <p:cNvGrpSpPr/>
              <p:nvPr/>
            </p:nvGrpSpPr>
            <p:grpSpPr bwMode="auto">
              <a:xfrm>
                <a:off x="259369" y="1911927"/>
                <a:ext cx="3400425" cy="2247900"/>
                <a:chOff x="865187" y="1643063"/>
                <a:chExt cx="3400425" cy="2247900"/>
              </a:xfrm>
            </p:grpSpPr>
            <p:grpSp>
              <p:nvGrpSpPr>
                <p:cNvPr id="42004" name="그룹 3"/>
                <p:cNvGrpSpPr/>
                <p:nvPr/>
              </p:nvGrpSpPr>
              <p:grpSpPr bwMode="auto">
                <a:xfrm>
                  <a:off x="865187" y="1643063"/>
                  <a:ext cx="3400425" cy="2247900"/>
                  <a:chOff x="865187" y="1643063"/>
                  <a:chExt cx="3400425" cy="2247900"/>
                </a:xfrm>
              </p:grpSpPr>
              <p:grpSp>
                <p:nvGrpSpPr>
                  <p:cNvPr id="42007" name="그룹 2"/>
                  <p:cNvGrpSpPr/>
                  <p:nvPr/>
                </p:nvGrpSpPr>
                <p:grpSpPr bwMode="auto">
                  <a:xfrm>
                    <a:off x="865187" y="1643063"/>
                    <a:ext cx="3400425" cy="2247900"/>
                    <a:chOff x="865187" y="1643063"/>
                    <a:chExt cx="3400425" cy="2247900"/>
                  </a:xfrm>
                </p:grpSpPr>
                <p:grpSp>
                  <p:nvGrpSpPr>
                    <p:cNvPr id="42009" name="그룹 1"/>
                    <p:cNvGrpSpPr/>
                    <p:nvPr/>
                  </p:nvGrpSpPr>
                  <p:grpSpPr bwMode="auto">
                    <a:xfrm>
                      <a:off x="865187" y="1643063"/>
                      <a:ext cx="3400425" cy="2247900"/>
                      <a:chOff x="865187" y="1643063"/>
                      <a:chExt cx="3400425" cy="2247900"/>
                    </a:xfrm>
                  </p:grpSpPr>
                  <p:pic>
                    <p:nvPicPr>
                      <p:cNvPr id="42011" name="Picture 3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7737" y="1643063"/>
                        <a:ext cx="2047875" cy="2247900"/>
                      </a:xfrm>
                      <a:prstGeom prst="rect">
                        <a:avLst/>
                      </a:prstGeom>
                      <a:noFill/>
                      <a:ln w="1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  <p:pic>
                    <p:nvPicPr>
                      <p:cNvPr id="42012" name="Picture 3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187" y="1804988"/>
                        <a:ext cx="1171575" cy="1247775"/>
                      </a:xfrm>
                      <a:prstGeom prst="rect">
                        <a:avLst/>
                      </a:prstGeom>
                      <a:noFill/>
                      <a:ln w="1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  <p:sp>
                    <p:nvSpPr>
                      <p:cNvPr id="42013" name="Freeform 376"/>
                      <p:cNvSpPr/>
                      <p:nvPr/>
                    </p:nvSpPr>
                    <p:spPr bwMode="auto">
                      <a:xfrm rot="830128">
                        <a:off x="1827212" y="2300288"/>
                        <a:ext cx="1571625" cy="1104900"/>
                      </a:xfrm>
                      <a:custGeom>
                        <a:avLst/>
                        <a:gdLst>
                          <a:gd name="T0" fmla="*/ 0 w 165"/>
                          <a:gd name="T1" fmla="*/ 2147483647 h 109"/>
                          <a:gd name="T2" fmla="*/ 2147483647 w 165"/>
                          <a:gd name="T3" fmla="*/ 2147483647 h 109"/>
                          <a:gd name="T4" fmla="*/ 2147483647 w 165"/>
                          <a:gd name="T5" fmla="*/ 2147483647 h 109"/>
                          <a:gd name="T6" fmla="*/ 2147483647 w 165"/>
                          <a:gd name="T7" fmla="*/ 2147483647 h 109"/>
                          <a:gd name="T8" fmla="*/ 2147483647 w 165"/>
                          <a:gd name="T9" fmla="*/ 2147483647 h 10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165" h="109">
                            <a:moveTo>
                              <a:pt x="0" y="67"/>
                            </a:moveTo>
                            <a:cubicBezTo>
                              <a:pt x="17" y="57"/>
                              <a:pt x="35" y="47"/>
                              <a:pt x="51" y="53"/>
                            </a:cubicBezTo>
                            <a:cubicBezTo>
                              <a:pt x="67" y="59"/>
                              <a:pt x="86" y="109"/>
                              <a:pt x="97" y="102"/>
                            </a:cubicBezTo>
                            <a:cubicBezTo>
                              <a:pt x="108" y="95"/>
                              <a:pt x="106" y="20"/>
                              <a:pt x="117" y="10"/>
                            </a:cubicBezTo>
                            <a:cubicBezTo>
                              <a:pt x="128" y="0"/>
                              <a:pt x="146" y="21"/>
                              <a:pt x="165" y="43"/>
                            </a:cubicBezTo>
                          </a:path>
                        </a:pathLst>
                      </a:custGeom>
                      <a:noFill/>
                      <a:ln w="50800" cap="flat" cmpd="sng">
                        <a:solidFill>
                          <a:srgbClr val="80808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ko-KR" altLang="en-US"/>
                      </a:p>
                    </p:txBody>
                  </p:sp>
                </p:grpSp>
                <p:sp>
                  <p:nvSpPr>
                    <p:cNvPr id="42010" name="Rectangle 3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4905" y="2407911"/>
                      <a:ext cx="412805" cy="51552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</a:ln>
                  </p:spPr>
                  <p:txBody>
                    <a:bodyPr wrap="square" lIns="18288" tIns="22860" rIns="0" bIns="0">
                      <a:spAutoFit/>
                    </a:bodyPr>
                    <a:lstStyle/>
                    <a:p>
                      <a:r>
                        <a:rPr lang="en-US" altLang="ko-KR" sz="800" b="1" dirty="0">
                          <a:solidFill>
                            <a:srgbClr val="000000"/>
                          </a:solidFill>
                          <a:latin typeface="Malgun Gothic" panose="020B0503020000020004" charset="-127"/>
                          <a:ea typeface="Malgun Gothic" panose="020B0503020000020004" charset="-127"/>
                        </a:rPr>
                        <a:t>Vacuum</a:t>
                      </a:r>
                      <a:endParaRPr lang="en-US" altLang="ko-KR" sz="800" b="1" dirty="0">
                        <a:solidFill>
                          <a:srgbClr val="000000"/>
                        </a:solidFill>
                        <a:latin typeface="Malgun Gothic" panose="020B0503020000020004" charset="-127"/>
                        <a:ea typeface="Malgun Gothic" panose="020B0503020000020004" charset="-127"/>
                      </a:endParaRPr>
                    </a:p>
                    <a:p>
                      <a:r>
                        <a:rPr lang="en-US" altLang="ko-KR" sz="800" b="1" dirty="0">
                          <a:solidFill>
                            <a:srgbClr val="000000"/>
                          </a:solidFill>
                          <a:latin typeface="Malgun Gothic" panose="020B0503020000020004" charset="-127"/>
                          <a:ea typeface="Malgun Gothic" panose="020B0503020000020004" charset="-127"/>
                        </a:rPr>
                        <a:t> </a:t>
                      </a: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latin typeface="Malgun Gothic" panose="020B0503020000020004" charset="-127"/>
                          <a:ea typeface="Malgun Gothic" panose="020B0503020000020004" charset="-127"/>
                        </a:rPr>
                        <a:t>pump</a:t>
                      </a:r>
                      <a:r>
                        <a:rPr lang="zh-CN" altLang="en-US" sz="800" b="1" dirty="0" smtClean="0">
                          <a:solidFill>
                            <a:srgbClr val="000000"/>
                          </a:solidFill>
                          <a:latin typeface="Malgun Gothic" panose="020B0503020000020004" charset="-127"/>
                          <a:ea typeface="Malgun Gothic" panose="020B0503020000020004" charset="-127"/>
                        </a:rPr>
                        <a:t>真空油泵</a:t>
                      </a:r>
                      <a:endParaRPr lang="ko-KR" altLang="en-US" sz="800" b="1" dirty="0">
                        <a:solidFill>
                          <a:srgbClr val="000000"/>
                        </a:solidFill>
                        <a:latin typeface="Malgun Gothic" panose="020B0503020000020004" charset="-127"/>
                        <a:ea typeface="Malgun Gothic" panose="020B0503020000020004" charset="-127"/>
                      </a:endParaRPr>
                    </a:p>
                  </p:txBody>
                </p:sp>
              </p:grpSp>
              <p:sp>
                <p:nvSpPr>
                  <p:cNvPr id="42008" name="Freeform 322"/>
                  <p:cNvSpPr/>
                  <p:nvPr/>
                </p:nvSpPr>
                <p:spPr bwMode="auto">
                  <a:xfrm rot="607480">
                    <a:off x="1816719" y="2776787"/>
                    <a:ext cx="723900" cy="523875"/>
                  </a:xfrm>
                  <a:custGeom>
                    <a:avLst/>
                    <a:gdLst>
                      <a:gd name="T0" fmla="*/ 2147483647 w 76"/>
                      <a:gd name="T1" fmla="*/ 2147483647 h 55"/>
                      <a:gd name="T2" fmla="*/ 2147483647 w 76"/>
                      <a:gd name="T3" fmla="*/ 2147483647 h 55"/>
                      <a:gd name="T4" fmla="*/ 0 w 76"/>
                      <a:gd name="T5" fmla="*/ 2147483647 h 5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76" h="55">
                        <a:moveTo>
                          <a:pt x="76" y="55"/>
                        </a:moveTo>
                        <a:cubicBezTo>
                          <a:pt x="64" y="33"/>
                          <a:pt x="52" y="12"/>
                          <a:pt x="39" y="6"/>
                        </a:cubicBezTo>
                        <a:cubicBezTo>
                          <a:pt x="26" y="0"/>
                          <a:pt x="13" y="9"/>
                          <a:pt x="0" y="19"/>
                        </a:cubicBezTo>
                      </a:path>
                    </a:pathLst>
                  </a:custGeom>
                  <a:noFill/>
                  <a:ln w="25400" cap="flat" cmpd="sng">
                    <a:solidFill>
                      <a:srgbClr val="FF0000"/>
                    </a:solidFill>
                    <a:prstDash val="sysDot"/>
                    <a:round/>
                    <a:headEnd type="none" w="med" len="med"/>
                    <a:tailEnd type="stealth" w="med" len="med"/>
                  </a:ln>
                </p:spPr>
                <p:txBody>
                  <a:bodyPr/>
                  <a:lstStyle/>
                  <a:p>
                    <a:endParaRPr lang="ko-KR" altLang="en-US"/>
                  </a:p>
                </p:txBody>
              </p:sp>
            </p:grpSp>
            <p:cxnSp>
              <p:nvCxnSpPr>
                <p:cNvPr id="22" name="구부러진 연결선 21"/>
                <p:cNvCxnSpPr/>
                <p:nvPr/>
              </p:nvCxnSpPr>
              <p:spPr bwMode="auto">
                <a:xfrm flipH="1">
                  <a:off x="2289174" y="1911351"/>
                  <a:ext cx="347663" cy="855662"/>
                </a:xfrm>
                <a:prstGeom prst="curvedConnector4">
                  <a:avLst>
                    <a:gd name="adj1" fmla="val 151869"/>
                    <a:gd name="adj2" fmla="val 59371"/>
                  </a:avLst>
                </a:prstGeom>
                <a:solidFill>
                  <a:schemeClr val="accent1"/>
                </a:solidFill>
                <a:ln w="444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2006" name="Freeform 322"/>
                <p:cNvSpPr/>
                <p:nvPr/>
              </p:nvSpPr>
              <p:spPr bwMode="auto">
                <a:xfrm rot="-4321811">
                  <a:off x="1900298" y="1799488"/>
                  <a:ext cx="723900" cy="523875"/>
                </a:xfrm>
                <a:custGeom>
                  <a:avLst/>
                  <a:gdLst>
                    <a:gd name="T0" fmla="*/ 2147483647 w 76"/>
                    <a:gd name="T1" fmla="*/ 2147483647 h 55"/>
                    <a:gd name="T2" fmla="*/ 2147483647 w 76"/>
                    <a:gd name="T3" fmla="*/ 2147483647 h 55"/>
                    <a:gd name="T4" fmla="*/ 0 w 76"/>
                    <a:gd name="T5" fmla="*/ 2147483647 h 5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6" h="55">
                      <a:moveTo>
                        <a:pt x="76" y="55"/>
                      </a:moveTo>
                      <a:cubicBezTo>
                        <a:pt x="64" y="33"/>
                        <a:pt x="52" y="12"/>
                        <a:pt x="39" y="6"/>
                      </a:cubicBezTo>
                      <a:cubicBezTo>
                        <a:pt x="26" y="0"/>
                        <a:pt x="13" y="9"/>
                        <a:pt x="0" y="19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stealth" w="med" len="med"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cxnSp>
            <p:nvCxnSpPr>
              <p:cNvPr id="42001" name="직선 연결선 61"/>
              <p:cNvCxnSpPr>
                <a:cxnSpLocks noChangeShapeType="1"/>
              </p:cNvCxnSpPr>
              <p:nvPr/>
            </p:nvCxnSpPr>
            <p:spPr bwMode="auto">
              <a:xfrm>
                <a:off x="2168438" y="3137550"/>
                <a:ext cx="935223" cy="507473"/>
              </a:xfrm>
              <a:prstGeom prst="line">
                <a:avLst/>
              </a:prstGeom>
              <a:noFill/>
              <a:ln w="31750" algn="ctr">
                <a:solidFill>
                  <a:srgbClr val="FF0000"/>
                </a:solidFill>
                <a:prstDash val="sysDash"/>
                <a:round/>
              </a:ln>
            </p:spPr>
          </p:cxnSp>
          <p:cxnSp>
            <p:nvCxnSpPr>
              <p:cNvPr id="42002" name="직선 연결선 71"/>
              <p:cNvCxnSpPr>
                <a:cxnSpLocks noChangeShapeType="1"/>
              </p:cNvCxnSpPr>
              <p:nvPr/>
            </p:nvCxnSpPr>
            <p:spPr bwMode="auto">
              <a:xfrm flipV="1">
                <a:off x="3088395" y="3445529"/>
                <a:ext cx="361792" cy="199495"/>
              </a:xfrm>
              <a:prstGeom prst="line">
                <a:avLst/>
              </a:prstGeom>
              <a:noFill/>
              <a:ln w="31750" algn="ctr">
                <a:solidFill>
                  <a:srgbClr val="FF0000"/>
                </a:solidFill>
                <a:prstDash val="sysDash"/>
                <a:round/>
              </a:ln>
            </p:spPr>
          </p:cxnSp>
          <p:sp>
            <p:nvSpPr>
              <p:cNvPr id="71" name="줄무늬가 있는 오른쪽 화살표 70"/>
              <p:cNvSpPr/>
              <p:nvPr/>
            </p:nvSpPr>
            <p:spPr bwMode="auto">
              <a:xfrm rot="16200000">
                <a:off x="2487425" y="3482758"/>
                <a:ext cx="295275" cy="315913"/>
              </a:xfrm>
              <a:prstGeom prst="stripedRightArrow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latinLnBrk="0" hangingPunct="0">
                  <a:defRPr/>
                </a:pPr>
                <a:endParaRPr kumimoji="0" lang="ko-KR" alt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1999" name="순서도: 대조 85"/>
            <p:cNvSpPr>
              <a:spLocks noChangeArrowheads="1"/>
            </p:cNvSpPr>
            <p:nvPr/>
          </p:nvSpPr>
          <p:spPr bwMode="auto">
            <a:xfrm>
              <a:off x="2708877" y="3027412"/>
              <a:ext cx="200434" cy="310174"/>
            </a:xfrm>
            <a:prstGeom prst="flowChartCollat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/>
            <a:p>
              <a:pPr eaLnBrk="0" latinLnBrk="0" hangingPunct="0"/>
              <a:endParaRPr kumimoji="0" lang="ko-KR" altLang="en-US"/>
            </a:p>
          </p:txBody>
        </p:sp>
      </p:grpSp>
      <p:sp>
        <p:nvSpPr>
          <p:cNvPr id="41996" name="설명선 2 88"/>
          <p:cNvSpPr/>
          <p:nvPr/>
        </p:nvSpPr>
        <p:spPr bwMode="auto">
          <a:xfrm>
            <a:off x="2959100" y="1052513"/>
            <a:ext cx="1751013" cy="1128712"/>
          </a:xfrm>
          <a:prstGeom prst="borderCallout2">
            <a:avLst>
              <a:gd name="adj1" fmla="val 97269"/>
              <a:gd name="adj2" fmla="val 40940"/>
              <a:gd name="adj3" fmla="val 118296"/>
              <a:gd name="adj4" fmla="val 37218"/>
              <a:gd name="adj5" fmla="val 188940"/>
              <a:gd name="adj6" fmla="val -5662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</a:ln>
        </p:spPr>
        <p:txBody>
          <a:bodyPr/>
          <a:lstStyle/>
          <a:p>
            <a:pPr eaLnBrk="0" latinLnBrk="0" hangingPunct="0"/>
            <a:r>
              <a:rPr kumimoji="0" lang="en-US" altLang="ko-KR" sz="1400" b="1" dirty="0"/>
              <a:t>Close this valve when Oil level reaches 100mm below of top of </a:t>
            </a:r>
            <a:r>
              <a:rPr kumimoji="0" lang="en-US" altLang="ko-KR" sz="1400" b="1" dirty="0" smtClean="0"/>
              <a:t>main </a:t>
            </a:r>
            <a:r>
              <a:rPr kumimoji="0" lang="en-US" altLang="zh-CN" sz="1400" b="1" dirty="0" smtClean="0"/>
              <a:t>part</a:t>
            </a:r>
            <a:endParaRPr kumimoji="0" lang="ko-KR" altLang="en-US" sz="1400" b="1" dirty="0"/>
          </a:p>
        </p:txBody>
      </p:sp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4" y="5069534"/>
            <a:ext cx="4991100" cy="1346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452406" y="1285860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油位达到主体顶端</a:t>
            </a:r>
            <a:r>
              <a:rPr lang="en-US" altLang="zh-CN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100mm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之下，阀门关闭</a:t>
            </a:r>
            <a:endParaRPr lang="zh-CN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06507846-B3C8-495C-8EA3-1FE7E8BA7FD2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3012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5445" y="405765"/>
            <a:ext cx="1391285" cy="494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87998" y="499745"/>
            <a:ext cx="9109106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 Adjusting Oil Level  </a:t>
            </a:r>
            <a:r>
              <a:rPr lang="zh-CN" altLang="en-US" sz="16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调整油位</a:t>
            </a:r>
            <a:endParaRPr lang="en-US" altLang="ko-KR" sz="16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5097463" y="1052513"/>
            <a:ext cx="4808537" cy="489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endParaRPr lang="en-US" altLang="ko-KR" sz="2800" dirty="0">
              <a:latin typeface="+mn-lt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</a:rPr>
              <a:t>  </a:t>
            </a:r>
            <a:r>
              <a:rPr lang="en-US" altLang="ko-KR" sz="1600" b="1" dirty="0">
                <a:solidFill>
                  <a:srgbClr val="FF0000"/>
                </a:solidFill>
                <a:latin typeface="+mn-lt"/>
              </a:rPr>
              <a:t>&lt; Adjusting Oil Level 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</a:rPr>
              <a:t>&gt;</a:t>
            </a:r>
            <a:r>
              <a:rPr lang="zh-CN" altLang="en-US" sz="16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调整油位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  <a:ea typeface="돋움" pitchFamily="50" charset="-127"/>
              </a:rPr>
              <a:t>1) </a:t>
            </a:r>
            <a:r>
              <a:rPr lang="en-US" sz="1600" dirty="0">
                <a:latin typeface="+mn-lt"/>
                <a:ea typeface="돋움" pitchFamily="50" charset="-127"/>
              </a:rPr>
              <a:t>Fill oil to scale 4 first and then stop</a:t>
            </a:r>
            <a:r>
              <a:rPr lang="en-US" altLang="ko-KR" sz="1600" dirty="0">
                <a:latin typeface="+mn-lt"/>
                <a:ea typeface="돋움" pitchFamily="50" charset="-127"/>
              </a:rPr>
              <a:t>.</a:t>
            </a: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先注油至刻度</a:t>
            </a:r>
            <a:r>
              <a:rPr lang="en-US" altLang="zh-CN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然后停止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  <a:ea typeface="돋움" pitchFamily="50" charset="-127"/>
              </a:rPr>
              <a:t>2) </a:t>
            </a:r>
            <a:r>
              <a:rPr lang="en-US" altLang="ko-KR" sz="1600" dirty="0">
                <a:solidFill>
                  <a:srgbClr val="FF0000"/>
                </a:solidFill>
                <a:latin typeface="+mn-lt"/>
                <a:ea typeface="돋움" pitchFamily="50" charset="-127"/>
              </a:rPr>
              <a:t>Then break vacuum slowly by using dry air</a:t>
            </a:r>
            <a:r>
              <a:rPr lang="en-US" altLang="ko-KR" sz="1600" dirty="0" smtClean="0">
                <a:solidFill>
                  <a:srgbClr val="FF0000"/>
                </a:solidFill>
                <a:latin typeface="+mn-lt"/>
                <a:ea typeface="돋움" pitchFamily="50" charset="-127"/>
              </a:rPr>
              <a:t>.</a:t>
            </a:r>
            <a:endParaRPr lang="en-US" altLang="ko-KR" sz="1600" dirty="0" smtClean="0">
              <a:solidFill>
                <a:srgbClr val="FF0000"/>
              </a:solidFill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然后用干燥的空气慢慢打破真空。</a:t>
            </a:r>
            <a:r>
              <a:rPr lang="en-US" altLang="ko-KR" sz="1600" dirty="0" smtClean="0">
                <a:latin typeface="+mn-lt"/>
                <a:ea typeface="돋움" pitchFamily="50" charset="-127"/>
              </a:rPr>
              <a:t> </a:t>
            </a: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  <a:ea typeface="돋움" pitchFamily="50" charset="-127"/>
              </a:rPr>
              <a:t>3) Top exhaust of oil conservator.</a:t>
            </a: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  <a:ea typeface="돋움" pitchFamily="50" charset="-127"/>
              </a:rPr>
              <a:t>    (Include OLTC</a:t>
            </a:r>
            <a:r>
              <a:rPr lang="en-US" altLang="ko-KR" sz="1600" dirty="0" smtClean="0">
                <a:latin typeface="+mn-lt"/>
                <a:ea typeface="돋움" pitchFamily="50" charset="-127"/>
              </a:rPr>
              <a:t>)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油枕顶部排气（包括开关）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ea typeface="돋움" pitchFamily="50" charset="-127"/>
              </a:rPr>
              <a:t>4</a:t>
            </a:r>
            <a:r>
              <a:rPr lang="en-US" altLang="ko-KR" sz="1600" dirty="0">
                <a:solidFill>
                  <a:schemeClr val="tx1"/>
                </a:solidFill>
                <a:ea typeface="돋움" pitchFamily="50" charset="-127"/>
              </a:rPr>
              <a:t>)</a:t>
            </a:r>
            <a:r>
              <a:rPr lang="en-US" altLang="ko-KR" sz="1600" dirty="0">
                <a:solidFill>
                  <a:srgbClr val="FF0000"/>
                </a:solidFill>
                <a:ea typeface="돋움" pitchFamily="50" charset="-127"/>
              </a:rPr>
              <a:t> During breaking vacuum, Oil level will come</a:t>
            </a:r>
            <a:endParaRPr lang="en-US" altLang="ko-KR" sz="1600" dirty="0">
              <a:solidFill>
                <a:srgbClr val="FF0000"/>
              </a:solidFill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solidFill>
                  <a:srgbClr val="FF0000"/>
                </a:solidFill>
                <a:ea typeface="돋움" pitchFamily="50" charset="-127"/>
              </a:rPr>
              <a:t>    down. So It need to fill more oil into </a:t>
            </a:r>
            <a:r>
              <a:rPr lang="en-US" altLang="ko-KR" sz="1600" dirty="0" err="1">
                <a:solidFill>
                  <a:srgbClr val="FF0000"/>
                </a:solidFill>
                <a:ea typeface="돋움" pitchFamily="50" charset="-127"/>
              </a:rPr>
              <a:t>Tr</a:t>
            </a:r>
            <a:r>
              <a:rPr lang="en-US" altLang="ko-KR" sz="1600" dirty="0">
                <a:solidFill>
                  <a:srgbClr val="FF0000"/>
                </a:solidFill>
                <a:ea typeface="돋움" pitchFamily="50" charset="-127"/>
              </a:rPr>
              <a:t> after</a:t>
            </a:r>
            <a:endParaRPr lang="en-US" altLang="ko-KR" sz="1600" dirty="0">
              <a:solidFill>
                <a:srgbClr val="FF0000"/>
              </a:solidFill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solidFill>
                  <a:srgbClr val="FF0000"/>
                </a:solidFill>
                <a:ea typeface="돋움" pitchFamily="50" charset="-127"/>
              </a:rPr>
              <a:t>    air vent work</a:t>
            </a:r>
            <a:r>
              <a:rPr lang="en-US" altLang="ko-KR" sz="1600" dirty="0" smtClean="0">
                <a:solidFill>
                  <a:srgbClr val="FF0000"/>
                </a:solidFill>
                <a:ea typeface="돋움" pitchFamily="50" charset="-127"/>
              </a:rPr>
              <a:t>.</a:t>
            </a:r>
            <a:r>
              <a:rPr lang="en-US" altLang="ko-KR" sz="1600" dirty="0" smtClean="0">
                <a:solidFill>
                  <a:schemeClr val="tx1"/>
                </a:solidFill>
                <a:ea typeface="돋움" pitchFamily="50" charset="-127"/>
              </a:rPr>
              <a:t>在打破真空的过程中，油位会出现</a:t>
            </a:r>
            <a:endParaRPr lang="en-US" altLang="ko-KR" sz="1600" dirty="0" smtClean="0">
              <a:solidFill>
                <a:schemeClr val="tx1"/>
              </a:solidFill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 smtClean="0">
                <a:solidFill>
                  <a:schemeClr val="tx1"/>
                </a:solidFill>
                <a:ea typeface="돋움" pitchFamily="50" charset="-127"/>
              </a:rPr>
              <a:t>向下因此需要在之后向Tr中注入更多的油</a:t>
            </a:r>
            <a:endParaRPr lang="en-US" altLang="ko-KR" sz="1600" dirty="0" smtClean="0">
              <a:solidFill>
                <a:schemeClr val="tx1"/>
              </a:solidFill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 smtClean="0">
                <a:solidFill>
                  <a:schemeClr val="tx1"/>
                </a:solidFill>
                <a:ea typeface="돋움" pitchFamily="50" charset="-127"/>
              </a:rPr>
              <a:t>通风口工作。</a:t>
            </a:r>
            <a:endParaRPr lang="en-US" altLang="ko-KR" sz="1600" dirty="0">
              <a:solidFill>
                <a:schemeClr val="tx1"/>
              </a:solidFill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i="1" dirty="0">
                <a:solidFill>
                  <a:srgbClr val="FF0000"/>
                </a:solidFill>
                <a:ea typeface="돋움" pitchFamily="50" charset="-127"/>
              </a:rPr>
              <a:t>-&gt; Refer to HICO O&amp;M Manual section </a:t>
            </a:r>
            <a:r>
              <a:rPr lang="en-US" altLang="ko-KR" sz="1400" i="1" dirty="0" smtClean="0">
                <a:solidFill>
                  <a:srgbClr val="FF0000"/>
                </a:solidFill>
                <a:ea typeface="돋움" pitchFamily="50" charset="-127"/>
              </a:rPr>
              <a:t>5.10</a:t>
            </a:r>
            <a:endParaRPr lang="en-US" altLang="ko-KR" sz="1400" i="1" dirty="0" smtClean="0">
              <a:solidFill>
                <a:srgbClr val="FF0000"/>
              </a:solidFill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参考</a:t>
            </a: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HICO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操作维护手册</a:t>
            </a: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5.10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部分</a:t>
            </a:r>
            <a:endParaRPr lang="en-US" altLang="ko-KR" sz="16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i="1" dirty="0" smtClean="0">
                <a:solidFill>
                  <a:srgbClr val="FF0000"/>
                </a:solidFill>
                <a:ea typeface="돋움" pitchFamily="50" charset="-127"/>
              </a:rPr>
              <a:t> </a:t>
            </a:r>
            <a:endParaRPr lang="en-US" altLang="ko-KR" sz="1400" i="1" dirty="0">
              <a:solidFill>
                <a:srgbClr val="FF0000"/>
              </a:solidFill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  <a:ea typeface="돋움" pitchFamily="50" charset="-127"/>
              </a:rPr>
              <a:t>  </a:t>
            </a: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  <a:ea typeface="돋움" pitchFamily="50" charset="-127"/>
              </a:rPr>
              <a:t> </a:t>
            </a:r>
            <a:endParaRPr lang="en-US" altLang="ko-KR" sz="1600" dirty="0">
              <a:latin typeface="+mn-lt"/>
              <a:ea typeface="돋움" pitchFamily="50" charset="-127"/>
            </a:endParaRPr>
          </a:p>
        </p:txBody>
      </p:sp>
      <p:pic>
        <p:nvPicPr>
          <p:cNvPr id="8090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200" y="4149725"/>
            <a:ext cx="4259263" cy="22637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6" name="그룹 8"/>
          <p:cNvGrpSpPr/>
          <p:nvPr/>
        </p:nvGrpSpPr>
        <p:grpSpPr bwMode="auto">
          <a:xfrm>
            <a:off x="344488" y="1081088"/>
            <a:ext cx="3400425" cy="2247900"/>
            <a:chOff x="865187" y="1643063"/>
            <a:chExt cx="3400425" cy="2247900"/>
          </a:xfrm>
        </p:grpSpPr>
        <p:grpSp>
          <p:nvGrpSpPr>
            <p:cNvPr id="43030" name="그룹 12"/>
            <p:cNvGrpSpPr/>
            <p:nvPr/>
          </p:nvGrpSpPr>
          <p:grpSpPr bwMode="auto">
            <a:xfrm>
              <a:off x="865187" y="1643063"/>
              <a:ext cx="3400425" cy="2247900"/>
              <a:chOff x="865187" y="1643063"/>
              <a:chExt cx="3400425" cy="2247900"/>
            </a:xfrm>
          </p:grpSpPr>
          <p:grpSp>
            <p:nvGrpSpPr>
              <p:cNvPr id="43033" name="그룹 14"/>
              <p:cNvGrpSpPr/>
              <p:nvPr/>
            </p:nvGrpSpPr>
            <p:grpSpPr bwMode="auto">
              <a:xfrm>
                <a:off x="865187" y="1643063"/>
                <a:ext cx="3400425" cy="2247900"/>
                <a:chOff x="865187" y="1643063"/>
                <a:chExt cx="3400425" cy="2247900"/>
              </a:xfrm>
            </p:grpSpPr>
            <p:pic>
              <p:nvPicPr>
                <p:cNvPr id="43035" name="Picture 366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2217737" y="1643063"/>
                  <a:ext cx="2047875" cy="2247900"/>
                </a:xfrm>
                <a:prstGeom prst="rect">
                  <a:avLst/>
                </a:prstGeom>
                <a:noFill/>
                <a:ln w="1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3036" name="Picture 369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865187" y="1804988"/>
                  <a:ext cx="1171575" cy="1247775"/>
                </a:xfrm>
                <a:prstGeom prst="rect">
                  <a:avLst/>
                </a:prstGeom>
                <a:noFill/>
                <a:ln w="1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43034" name="Rectangle 311"/>
              <p:cNvSpPr>
                <a:spLocks noChangeArrowheads="1"/>
              </p:cNvSpPr>
              <p:nvPr/>
            </p:nvSpPr>
            <p:spPr bwMode="auto">
              <a:xfrm>
                <a:off x="1104905" y="2407911"/>
                <a:ext cx="412805" cy="51552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18288" tIns="22860" rIns="0" bIns="0">
                <a:spAutoFit/>
              </a:bodyPr>
              <a:lstStyle/>
              <a:p>
                <a:r>
                  <a:rPr lang="en-US" altLang="ko-KR" sz="800" b="1" dirty="0">
                    <a:solidFill>
                      <a:srgbClr val="000000"/>
                    </a:solidFill>
                    <a:latin typeface="Malgun Gothic" panose="020B0503020000020004" charset="-127"/>
                    <a:ea typeface="Malgun Gothic" panose="020B0503020000020004" charset="-127"/>
                  </a:rPr>
                  <a:t>Vacuum</a:t>
                </a:r>
                <a:endParaRPr lang="en-US" altLang="ko-KR" sz="800" b="1" dirty="0">
                  <a:solidFill>
                    <a:srgbClr val="000000"/>
                  </a:solidFill>
                  <a:latin typeface="Malgun Gothic" panose="020B0503020000020004" charset="-127"/>
                  <a:ea typeface="Malgun Gothic" panose="020B0503020000020004" charset="-127"/>
                </a:endParaRPr>
              </a:p>
              <a:p>
                <a:r>
                  <a:rPr lang="en-US" altLang="ko-KR" sz="800" b="1" dirty="0">
                    <a:solidFill>
                      <a:srgbClr val="000000"/>
                    </a:solidFill>
                    <a:latin typeface="Malgun Gothic" panose="020B0503020000020004" charset="-127"/>
                    <a:ea typeface="Malgun Gothic" panose="020B0503020000020004" charset="-127"/>
                  </a:rPr>
                  <a:t> </a:t>
                </a:r>
                <a:r>
                  <a:rPr lang="en-US" altLang="ko-KR" sz="800" b="1" dirty="0" smtClean="0">
                    <a:solidFill>
                      <a:srgbClr val="000000"/>
                    </a:solidFill>
                    <a:latin typeface="Malgun Gothic" panose="020B0503020000020004" charset="-127"/>
                    <a:ea typeface="Malgun Gothic" panose="020B0503020000020004" charset="-127"/>
                  </a:rPr>
                  <a:t>pump</a:t>
                </a:r>
                <a:r>
                  <a:rPr lang="zh-CN" altLang="en-US" sz="800" b="1" dirty="0" smtClean="0">
                    <a:solidFill>
                      <a:srgbClr val="000000"/>
                    </a:solidFill>
                    <a:latin typeface="Malgun Gothic" panose="020B0503020000020004" charset="-127"/>
                    <a:ea typeface="Malgun Gothic" panose="020B0503020000020004" charset="-127"/>
                  </a:rPr>
                  <a:t>真空油泵</a:t>
                </a:r>
                <a:endParaRPr lang="ko-KR" altLang="en-US" sz="800" b="1" dirty="0">
                  <a:solidFill>
                    <a:srgbClr val="000000"/>
                  </a:solidFill>
                  <a:latin typeface="Malgun Gothic" panose="020B0503020000020004" charset="-127"/>
                  <a:ea typeface="Malgun Gothic" panose="020B0503020000020004" charset="-127"/>
                </a:endParaRPr>
              </a:p>
            </p:txBody>
          </p:sp>
        </p:grpSp>
        <p:cxnSp>
          <p:nvCxnSpPr>
            <p:cNvPr id="11" name="구부러진 연결선 10"/>
            <p:cNvCxnSpPr/>
            <p:nvPr/>
          </p:nvCxnSpPr>
          <p:spPr bwMode="auto">
            <a:xfrm rot="10800000" flipV="1">
              <a:off x="1901824" y="1911350"/>
              <a:ext cx="735013" cy="631825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444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032" name="Freeform 322"/>
            <p:cNvSpPr/>
            <p:nvPr/>
          </p:nvSpPr>
          <p:spPr bwMode="auto">
            <a:xfrm rot="-3881900">
              <a:off x="2014284" y="1980192"/>
              <a:ext cx="632472" cy="230528"/>
            </a:xfrm>
            <a:custGeom>
              <a:avLst/>
              <a:gdLst>
                <a:gd name="T0" fmla="*/ 2147483647 w 76"/>
                <a:gd name="T1" fmla="*/ 2147483647 h 55"/>
                <a:gd name="T2" fmla="*/ 2147483647 w 76"/>
                <a:gd name="T3" fmla="*/ 2147483647 h 55"/>
                <a:gd name="T4" fmla="*/ 0 w 76"/>
                <a:gd name="T5" fmla="*/ 2147483647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6" h="55">
                  <a:moveTo>
                    <a:pt x="76" y="55"/>
                  </a:moveTo>
                  <a:cubicBezTo>
                    <a:pt x="64" y="33"/>
                    <a:pt x="52" y="12"/>
                    <a:pt x="39" y="6"/>
                  </a:cubicBezTo>
                  <a:cubicBezTo>
                    <a:pt x="26" y="0"/>
                    <a:pt x="13" y="9"/>
                    <a:pt x="0" y="19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ysDot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3017" name="그룹 20"/>
          <p:cNvGrpSpPr/>
          <p:nvPr/>
        </p:nvGrpSpPr>
        <p:grpSpPr bwMode="auto">
          <a:xfrm>
            <a:off x="2324100" y="2563813"/>
            <a:ext cx="2751138" cy="1520825"/>
            <a:chOff x="2234189" y="3445530"/>
            <a:chExt cx="2751819" cy="1520703"/>
          </a:xfrm>
        </p:grpSpPr>
        <p:grpSp>
          <p:nvGrpSpPr>
            <p:cNvPr id="43020" name="그룹 21"/>
            <p:cNvGrpSpPr/>
            <p:nvPr/>
          </p:nvGrpSpPr>
          <p:grpSpPr bwMode="auto">
            <a:xfrm>
              <a:off x="2234189" y="3681619"/>
              <a:ext cx="2751819" cy="1284614"/>
              <a:chOff x="2234189" y="3681619"/>
              <a:chExt cx="2751819" cy="1284614"/>
            </a:xfrm>
          </p:grpSpPr>
          <p:grpSp>
            <p:nvGrpSpPr>
              <p:cNvPr id="43022" name="그룹 23"/>
              <p:cNvGrpSpPr/>
              <p:nvPr/>
            </p:nvGrpSpPr>
            <p:grpSpPr bwMode="auto">
              <a:xfrm flipH="1">
                <a:off x="2234189" y="3681619"/>
                <a:ext cx="2751819" cy="1284614"/>
                <a:chOff x="1179455" y="2433844"/>
                <a:chExt cx="2848546" cy="1284614"/>
              </a:xfrm>
            </p:grpSpPr>
            <p:pic>
              <p:nvPicPr>
                <p:cNvPr id="43025" name="Picture 308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715" t="4228" r="4286" b="1268"/>
                <a:stretch>
                  <a:fillRect/>
                </a:stretch>
              </p:blipFill>
              <p:spPr bwMode="auto">
                <a:xfrm rot="-5400000">
                  <a:off x="3142176" y="2766763"/>
                  <a:ext cx="723900" cy="1047750"/>
                </a:xfrm>
                <a:prstGeom prst="rect">
                  <a:avLst/>
                </a:prstGeom>
                <a:noFill/>
                <a:ln w="1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3026" name="Picture 309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179455" y="2433844"/>
                  <a:ext cx="1171575" cy="1247775"/>
                </a:xfrm>
                <a:prstGeom prst="rect">
                  <a:avLst/>
                </a:prstGeom>
                <a:noFill/>
                <a:ln w="1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3027" name="Rectangle 312"/>
                <p:cNvSpPr>
                  <a:spLocks noChangeArrowheads="1"/>
                </p:cNvSpPr>
                <p:nvPr/>
              </p:nvSpPr>
              <p:spPr bwMode="auto">
                <a:xfrm>
                  <a:off x="1483626" y="3100594"/>
                  <a:ext cx="445679" cy="3308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 lIns="18288" tIns="22860" rIns="0" bIns="0">
                  <a:spAutoFit/>
                </a:bodyPr>
                <a:lstStyle/>
                <a:p>
                  <a:r>
                    <a:rPr lang="en-US" altLang="ko-KR" sz="1000" b="1" dirty="0" smtClean="0">
                      <a:solidFill>
                        <a:srgbClr val="000000"/>
                      </a:solidFill>
                      <a:latin typeface="Malgun Gothic" panose="020B0503020000020004" charset="-127"/>
                      <a:ea typeface="Malgun Gothic" panose="020B0503020000020004" charset="-127"/>
                    </a:rPr>
                    <a:t>OIL</a:t>
                  </a:r>
                  <a:endParaRPr lang="en-US" altLang="ko-KR" sz="1000" b="1" dirty="0">
                    <a:solidFill>
                      <a:srgbClr val="000000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  <a:p>
                  <a:r>
                    <a:rPr lang="en-US" altLang="ko-KR" sz="1000" b="1" dirty="0">
                      <a:solidFill>
                        <a:srgbClr val="000000"/>
                      </a:solidFill>
                      <a:latin typeface="Malgun Gothic" panose="020B0503020000020004" charset="-127"/>
                      <a:ea typeface="Malgun Gothic" panose="020B0503020000020004" charset="-127"/>
                    </a:rPr>
                    <a:t>Purifier</a:t>
                  </a:r>
                  <a:endParaRPr lang="ko-KR" altLang="en-US" sz="1000" b="1" dirty="0">
                    <a:solidFill>
                      <a:srgbClr val="000000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43028" name="Rectangle 313"/>
                <p:cNvSpPr>
                  <a:spLocks noChangeArrowheads="1"/>
                </p:cNvSpPr>
                <p:nvPr/>
              </p:nvSpPr>
              <p:spPr bwMode="auto">
                <a:xfrm>
                  <a:off x="3340644" y="3197204"/>
                  <a:ext cx="561885" cy="1769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 lIns="18288" tIns="22860" rIns="0" bIns="0">
                  <a:spAutoFit/>
                </a:bodyPr>
                <a:lstStyle/>
                <a:p>
                  <a:r>
                    <a:rPr lang="en-US" altLang="ko-KR" sz="1000" b="1">
                      <a:solidFill>
                        <a:srgbClr val="000000"/>
                      </a:solidFill>
                      <a:latin typeface="Malgun Gothic" panose="020B0503020000020004" charset="-127"/>
                      <a:ea typeface="Malgun Gothic" panose="020B0503020000020004" charset="-127"/>
                    </a:rPr>
                    <a:t>OIL Tank</a:t>
                  </a:r>
                  <a:endParaRPr lang="ko-KR" altLang="en-US" sz="1000" b="1">
                    <a:solidFill>
                      <a:srgbClr val="000000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43029" name="Freeform 314"/>
                <p:cNvSpPr/>
                <p:nvPr/>
              </p:nvSpPr>
              <p:spPr bwMode="auto">
                <a:xfrm rot="-341902">
                  <a:off x="2076958" y="3337458"/>
                  <a:ext cx="965753" cy="381000"/>
                </a:xfrm>
                <a:custGeom>
                  <a:avLst/>
                  <a:gdLst>
                    <a:gd name="T0" fmla="*/ 2147483647 w 90"/>
                    <a:gd name="T1" fmla="*/ 2147483647 h 40"/>
                    <a:gd name="T2" fmla="*/ 2147483647 w 90"/>
                    <a:gd name="T3" fmla="*/ 2147483647 h 40"/>
                    <a:gd name="T4" fmla="*/ 0 w 90"/>
                    <a:gd name="T5" fmla="*/ 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0" h="40">
                      <a:moveTo>
                        <a:pt x="90" y="24"/>
                      </a:moveTo>
                      <a:cubicBezTo>
                        <a:pt x="74" y="32"/>
                        <a:pt x="58" y="40"/>
                        <a:pt x="43" y="36"/>
                      </a:cubicBezTo>
                      <a:cubicBezTo>
                        <a:pt x="28" y="32"/>
                        <a:pt x="14" y="16"/>
                        <a:pt x="0" y="0"/>
                      </a:cubicBezTo>
                    </a:path>
                  </a:pathLst>
                </a:custGeom>
                <a:noFill/>
                <a:ln w="508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sp>
            <p:nvSpPr>
              <p:cNvPr id="43023" name="Freeform 322"/>
              <p:cNvSpPr/>
              <p:nvPr/>
            </p:nvSpPr>
            <p:spPr bwMode="auto">
              <a:xfrm rot="1793853">
                <a:off x="3503989" y="4125283"/>
                <a:ext cx="554488" cy="270126"/>
              </a:xfrm>
              <a:custGeom>
                <a:avLst/>
                <a:gdLst>
                  <a:gd name="T0" fmla="*/ 2147483647 w 76"/>
                  <a:gd name="T1" fmla="*/ 2147483647 h 55"/>
                  <a:gd name="T2" fmla="*/ 2147483647 w 76"/>
                  <a:gd name="T3" fmla="*/ 2147483647 h 55"/>
                  <a:gd name="T4" fmla="*/ 0 w 76"/>
                  <a:gd name="T5" fmla="*/ 2147483647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6" h="55">
                    <a:moveTo>
                      <a:pt x="76" y="55"/>
                    </a:moveTo>
                    <a:cubicBezTo>
                      <a:pt x="64" y="33"/>
                      <a:pt x="52" y="12"/>
                      <a:pt x="39" y="6"/>
                    </a:cubicBezTo>
                    <a:cubicBezTo>
                      <a:pt x="26" y="0"/>
                      <a:pt x="13" y="9"/>
                      <a:pt x="0" y="19"/>
                    </a:cubicBezTo>
                  </a:path>
                </a:pathLst>
              </a:custGeom>
              <a:noFill/>
              <a:ln w="25400" cap="flat" cmpd="sng">
                <a:solidFill>
                  <a:srgbClr val="2C69B2"/>
                </a:solidFill>
                <a:prstDash val="sysDot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3024" name="Freeform 322"/>
              <p:cNvSpPr/>
              <p:nvPr/>
            </p:nvSpPr>
            <p:spPr bwMode="auto">
              <a:xfrm rot="9513449">
                <a:off x="3327002" y="4601124"/>
                <a:ext cx="554488" cy="270126"/>
              </a:xfrm>
              <a:custGeom>
                <a:avLst/>
                <a:gdLst>
                  <a:gd name="T0" fmla="*/ 2147483647 w 76"/>
                  <a:gd name="T1" fmla="*/ 2147483647 h 55"/>
                  <a:gd name="T2" fmla="*/ 2147483647 w 76"/>
                  <a:gd name="T3" fmla="*/ 2147483647 h 55"/>
                  <a:gd name="T4" fmla="*/ 0 w 76"/>
                  <a:gd name="T5" fmla="*/ 2147483647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6" h="55">
                    <a:moveTo>
                      <a:pt x="76" y="55"/>
                    </a:moveTo>
                    <a:cubicBezTo>
                      <a:pt x="64" y="33"/>
                      <a:pt x="52" y="12"/>
                      <a:pt x="39" y="6"/>
                    </a:cubicBezTo>
                    <a:cubicBezTo>
                      <a:pt x="26" y="0"/>
                      <a:pt x="13" y="9"/>
                      <a:pt x="0" y="19"/>
                    </a:cubicBezTo>
                  </a:path>
                </a:pathLst>
              </a:custGeom>
              <a:noFill/>
              <a:ln w="25400" cap="flat" cmpd="sng">
                <a:solidFill>
                  <a:srgbClr val="2C69B2"/>
                </a:solidFill>
                <a:prstDash val="sysDot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43021" name="구부러진 연결선 22"/>
            <p:cNvCxnSpPr>
              <a:cxnSpLocks noChangeShapeType="1"/>
            </p:cNvCxnSpPr>
            <p:nvPr/>
          </p:nvCxnSpPr>
          <p:spPr bwMode="auto">
            <a:xfrm rot="16200000" flipH="1">
              <a:off x="3152823" y="3661384"/>
              <a:ext cx="1094325" cy="662617"/>
            </a:xfrm>
            <a:prstGeom prst="curvedConnector3">
              <a:avLst>
                <a:gd name="adj1" fmla="val 50000"/>
              </a:avLst>
            </a:prstGeom>
            <a:noFill/>
            <a:ln w="47625" algn="ctr">
              <a:solidFill>
                <a:srgbClr val="FFFF00"/>
              </a:solidFill>
              <a:round/>
            </a:ln>
          </p:spPr>
        </p:cxnSp>
      </p:grpSp>
      <p:pic>
        <p:nvPicPr>
          <p:cNvPr id="809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8800" y="2995613"/>
            <a:ext cx="1657350" cy="105092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019" name="직선 화살표 연결선 3"/>
          <p:cNvCxnSpPr>
            <a:cxnSpLocks noChangeShapeType="1"/>
            <a:endCxn id="80905" idx="0"/>
          </p:cNvCxnSpPr>
          <p:nvPr/>
        </p:nvCxnSpPr>
        <p:spPr bwMode="auto">
          <a:xfrm flipH="1">
            <a:off x="1387475" y="1773238"/>
            <a:ext cx="422275" cy="12223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0389287B-CB77-4B32-838A-76FF8F4E21D3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4036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8940" y="405130"/>
            <a:ext cx="1369060" cy="48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5097145" y="587672"/>
            <a:ext cx="48291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endParaRPr lang="en-US" altLang="ko-KR" sz="2800" dirty="0">
              <a:latin typeface="+mn-lt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  <a:ea typeface="돋움" pitchFamily="50" charset="-127"/>
              </a:rPr>
              <a:t>  </a:t>
            </a:r>
            <a:r>
              <a:rPr lang="en-US" altLang="ko-KR" sz="1600" b="1" dirty="0">
                <a:solidFill>
                  <a:srgbClr val="FF0000"/>
                </a:solidFill>
                <a:latin typeface="+mn-lt"/>
                <a:ea typeface="돋움" pitchFamily="50" charset="-127"/>
              </a:rPr>
              <a:t>&lt; Hot oil Circulation </a:t>
            </a:r>
            <a:r>
              <a:rPr lang="en-US" altLang="ko-KR" sz="1600" b="1" dirty="0" smtClean="0">
                <a:solidFill>
                  <a:srgbClr val="FF0000"/>
                </a:solidFill>
                <a:latin typeface="+mn-lt"/>
                <a:ea typeface="돋움" pitchFamily="50" charset="-127"/>
              </a:rPr>
              <a:t>&gt;</a:t>
            </a:r>
            <a:r>
              <a:rPr lang="zh-CN" altLang="en-US" sz="16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热油循环</a:t>
            </a:r>
            <a:endParaRPr lang="en-US" altLang="ko-KR" sz="16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  <a:ea typeface="돋움" pitchFamily="50" charset="-127"/>
              </a:rPr>
              <a:t>1) After oil injection, perform hot oil circulation according to the table below</a:t>
            </a:r>
            <a:r>
              <a:rPr lang="en-US" altLang="ko-KR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endParaRPr lang="en-US" altLang="ko-KR" sz="16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注油后，根据下表进行热油循环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  <a:ea typeface="돋움" pitchFamily="50" charset="-127"/>
              </a:rPr>
              <a:t>2) After all procedures are completed, conduct the Dielectric strength test of insulating oil according to the following table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所有程序结束后，根据下表进行绝缘油介电强度测试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  <a:ea typeface="돋움" pitchFamily="50" charset="-127"/>
              </a:rPr>
              <a:t>    (If result is no good, perform hot oil circulation</a:t>
            </a: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>
                <a:latin typeface="+mn-lt"/>
                <a:ea typeface="돋움" pitchFamily="50" charset="-127"/>
              </a:rPr>
              <a:t>     more times</a:t>
            </a:r>
            <a:r>
              <a:rPr lang="en-US" altLang="ko-KR" sz="1600" dirty="0" smtClean="0">
                <a:latin typeface="+mn-lt"/>
                <a:ea typeface="돋움" pitchFamily="50" charset="-127"/>
              </a:rPr>
              <a:t>)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（如果结果不理想，多次进行热油循环）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i="1" dirty="0">
                <a:solidFill>
                  <a:srgbClr val="FF0000"/>
                </a:solidFill>
                <a:ea typeface="돋움" pitchFamily="50" charset="-127"/>
              </a:rPr>
              <a:t>-&gt; Refer to HICO O&amp;M Manual section 5.8 &amp; 5.10 (Rev 5) </a:t>
            </a:r>
            <a:endParaRPr lang="en-US" altLang="ko-KR" sz="1400" i="1" dirty="0">
              <a:solidFill>
                <a:srgbClr val="FF0000"/>
              </a:solidFill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600" dirty="0" smtClean="0">
                <a:latin typeface="+mn-lt"/>
                <a:ea typeface="돋움" pitchFamily="50" charset="-127"/>
              </a:rPr>
              <a:t>   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参考</a:t>
            </a: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HICO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操作维护手册</a:t>
            </a: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5.8 &amp; 5.10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部分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60388" y="450850"/>
            <a:ext cx="41052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n-lt"/>
                <a:ea typeface="HY헤드라인M" pitchFamily="18" charset="-127"/>
              </a:rPr>
              <a:t>Oil Circulation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油循环</a:t>
            </a:r>
            <a:endParaRPr lang="en-US" altLang="ko-KR" sz="20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04850" y="1270000"/>
            <a:ext cx="410368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794" tIns="43634" rIns="56794" bIns="43634"/>
          <a:lstStyle/>
          <a:p>
            <a:pPr marL="269875" indent="-269875" defTabSz="873125">
              <a:spcBef>
                <a:spcPct val="20000"/>
              </a:spcBef>
              <a:defRPr/>
            </a:pPr>
            <a:endParaRPr lang="ko-KR" altLang="ko-KR" sz="1400">
              <a:latin typeface="+mn-lt"/>
              <a:ea typeface="HY헤드라인M" pitchFamily="18" charset="-127"/>
            </a:endParaRPr>
          </a:p>
        </p:txBody>
      </p:sp>
      <p:sp>
        <p:nvSpPr>
          <p:cNvPr id="44040" name="자유형 8"/>
          <p:cNvSpPr/>
          <p:nvPr/>
        </p:nvSpPr>
        <p:spPr bwMode="auto">
          <a:xfrm>
            <a:off x="-381000" y="1473200"/>
            <a:ext cx="4695825" cy="1738313"/>
          </a:xfrm>
          <a:custGeom>
            <a:avLst/>
            <a:gdLst>
              <a:gd name="T0" fmla="*/ 3018947 w 4694701"/>
              <a:gd name="T1" fmla="*/ 438760 h 1739140"/>
              <a:gd name="T2" fmla="*/ 2805037 w 4694701"/>
              <a:gd name="T3" fmla="*/ 1506016 h 1739140"/>
              <a:gd name="T4" fmla="*/ 448 w 4694701"/>
              <a:gd name="T5" fmla="*/ 1624600 h 1739140"/>
              <a:gd name="T6" fmla="*/ 3030830 w 4694701"/>
              <a:gd name="T7" fmla="*/ 177875 h 1739140"/>
              <a:gd name="T8" fmla="*/ 4694571 w 4694701"/>
              <a:gd name="T9" fmla="*/ 47433 h 1739140"/>
              <a:gd name="T10" fmla="*/ 3363579 w 4694701"/>
              <a:gd name="T11" fmla="*/ 0 h 17391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94701" h="1739140">
                <a:moveTo>
                  <a:pt x="3016780" y="439387"/>
                </a:moveTo>
                <a:cubicBezTo>
                  <a:pt x="3161263" y="874815"/>
                  <a:pt x="3305746" y="1310244"/>
                  <a:pt x="2803024" y="1508166"/>
                </a:cubicBezTo>
                <a:cubicBezTo>
                  <a:pt x="2300302" y="1706088"/>
                  <a:pt x="-37157" y="1848593"/>
                  <a:pt x="448" y="1626920"/>
                </a:cubicBezTo>
                <a:cubicBezTo>
                  <a:pt x="38053" y="1405247"/>
                  <a:pt x="2246863" y="441366"/>
                  <a:pt x="3028655" y="178130"/>
                </a:cubicBezTo>
                <a:cubicBezTo>
                  <a:pt x="3810447" y="-85106"/>
                  <a:pt x="4635783" y="77190"/>
                  <a:pt x="4691201" y="47502"/>
                </a:cubicBezTo>
                <a:cubicBezTo>
                  <a:pt x="4746619" y="17814"/>
                  <a:pt x="4137018" y="415636"/>
                  <a:pt x="3361164" y="0"/>
                </a:cubicBezTo>
              </a:path>
            </a:pathLst>
          </a:custGeom>
          <a:noFill/>
          <a:ln w="9525">
            <a:noFill/>
            <a:rou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0" name="Picture 10" descr="C:/Users/Administrator/Desktop/图片1.jpg图片1"/>
          <p:cNvPicPr>
            <a:picLocks noChangeAspect="1" noChangeArrowheads="1"/>
          </p:cNvPicPr>
          <p:nvPr/>
        </p:nvPicPr>
        <p:blipFill>
          <a:blip r:embed="rId3"/>
          <a:srcRect l="55" r="55"/>
          <a:stretch>
            <a:fillRect/>
          </a:stretch>
        </p:blipFill>
        <p:spPr bwMode="auto">
          <a:xfrm>
            <a:off x="450850" y="3795713"/>
            <a:ext cx="4635500" cy="259238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36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0725" y="1112838"/>
            <a:ext cx="2047875" cy="2247900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</p:pic>
      <p:sp>
        <p:nvSpPr>
          <p:cNvPr id="44043" name="Freeform 314"/>
          <p:cNvSpPr/>
          <p:nvPr/>
        </p:nvSpPr>
        <p:spPr bwMode="auto">
          <a:xfrm rot="12603522" flipH="1">
            <a:off x="2403475" y="2466975"/>
            <a:ext cx="931863" cy="381000"/>
          </a:xfrm>
          <a:custGeom>
            <a:avLst/>
            <a:gdLst>
              <a:gd name="T0" fmla="*/ 2147483647 w 90"/>
              <a:gd name="T1" fmla="*/ 2147483647 h 40"/>
              <a:gd name="T2" fmla="*/ 2147483647 w 90"/>
              <a:gd name="T3" fmla="*/ 2147483647 h 40"/>
              <a:gd name="T4" fmla="*/ 0 w 90"/>
              <a:gd name="T5" fmla="*/ 0 h 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" h="40">
                <a:moveTo>
                  <a:pt x="90" y="24"/>
                </a:moveTo>
                <a:cubicBezTo>
                  <a:pt x="74" y="32"/>
                  <a:pt x="58" y="40"/>
                  <a:pt x="43" y="36"/>
                </a:cubicBezTo>
                <a:cubicBezTo>
                  <a:pt x="28" y="32"/>
                  <a:pt x="14" y="16"/>
                  <a:pt x="0" y="0"/>
                </a:cubicBezTo>
              </a:path>
            </a:pathLst>
          </a:custGeom>
          <a:noFill/>
          <a:ln w="508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51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53066" y="5286388"/>
            <a:ext cx="1870075" cy="12080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45" name="그룹 7"/>
          <p:cNvGrpSpPr/>
          <p:nvPr/>
        </p:nvGrpSpPr>
        <p:grpSpPr bwMode="auto">
          <a:xfrm>
            <a:off x="627063" y="2244725"/>
            <a:ext cx="3489325" cy="1439863"/>
            <a:chOff x="626743" y="2244725"/>
            <a:chExt cx="3489647" cy="1440186"/>
          </a:xfrm>
        </p:grpSpPr>
        <p:grpSp>
          <p:nvGrpSpPr>
            <p:cNvPr id="44046" name="그룹 1"/>
            <p:cNvGrpSpPr/>
            <p:nvPr/>
          </p:nvGrpSpPr>
          <p:grpSpPr bwMode="auto">
            <a:xfrm>
              <a:off x="626743" y="2244725"/>
              <a:ext cx="3489647" cy="1440186"/>
              <a:chOff x="626743" y="2244725"/>
              <a:chExt cx="3489647" cy="1440186"/>
            </a:xfrm>
          </p:grpSpPr>
          <p:grpSp>
            <p:nvGrpSpPr>
              <p:cNvPr id="44048" name="그룹 35"/>
              <p:cNvGrpSpPr/>
              <p:nvPr/>
            </p:nvGrpSpPr>
            <p:grpSpPr bwMode="auto">
              <a:xfrm>
                <a:off x="1066055" y="2244725"/>
                <a:ext cx="3050335" cy="1440186"/>
                <a:chOff x="2000779" y="3764480"/>
                <a:chExt cx="3050908" cy="1440186"/>
              </a:xfrm>
            </p:grpSpPr>
            <p:grpSp>
              <p:nvGrpSpPr>
                <p:cNvPr id="44050" name="그룹 37"/>
                <p:cNvGrpSpPr/>
                <p:nvPr/>
              </p:nvGrpSpPr>
              <p:grpSpPr bwMode="auto">
                <a:xfrm flipH="1">
                  <a:off x="2000779" y="3764480"/>
                  <a:ext cx="3050908" cy="1440186"/>
                  <a:chOff x="1111468" y="2516705"/>
                  <a:chExt cx="3158150" cy="1440186"/>
                </a:xfrm>
              </p:grpSpPr>
              <p:pic>
                <p:nvPicPr>
                  <p:cNvPr id="44053" name="Picture 309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11468" y="2516705"/>
                    <a:ext cx="1171575" cy="1247775"/>
                  </a:xfrm>
                  <a:prstGeom prst="rect">
                    <a:avLst/>
                  </a:prstGeom>
                  <a:noFill/>
                  <a:ln w="1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44054" name="Rectangle 312"/>
                  <p:cNvSpPr>
                    <a:spLocks noChangeArrowheads="1"/>
                  </p:cNvSpPr>
                  <p:nvPr/>
                </p:nvSpPr>
                <p:spPr bwMode="auto">
                  <a:xfrm>
                    <a:off x="1483612" y="3100594"/>
                    <a:ext cx="445694" cy="3309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</a:ln>
                </p:spPr>
                <p:txBody>
                  <a:bodyPr wrap="none" lIns="18288" tIns="22860" rIns="0" bIns="0">
                    <a:spAutoFit/>
                  </a:bodyPr>
                  <a:lstStyle/>
                  <a:p>
                    <a:r>
                      <a:rPr lang="en-US" altLang="ko-KR" sz="1000" b="1" dirty="0" smtClean="0">
                        <a:solidFill>
                          <a:srgbClr val="000000"/>
                        </a:solidFill>
                        <a:latin typeface="Malgun Gothic" panose="020B0503020000020004" charset="-127"/>
                        <a:ea typeface="Malgun Gothic" panose="020B0503020000020004" charset="-127"/>
                      </a:rPr>
                      <a:t>OIL</a:t>
                    </a:r>
                    <a:endParaRPr lang="en-US" altLang="ko-KR" sz="1000" b="1" dirty="0">
                      <a:solidFill>
                        <a:srgbClr val="000000"/>
                      </a:solidFill>
                      <a:latin typeface="Malgun Gothic" panose="020B0503020000020004" charset="-127"/>
                      <a:ea typeface="Malgun Gothic" panose="020B0503020000020004" charset="-127"/>
                    </a:endParaRPr>
                  </a:p>
                  <a:p>
                    <a:r>
                      <a:rPr lang="en-US" altLang="ko-KR" sz="1000" b="1" dirty="0">
                        <a:solidFill>
                          <a:srgbClr val="000000"/>
                        </a:solidFill>
                        <a:latin typeface="Malgun Gothic" panose="020B0503020000020004" charset="-127"/>
                        <a:ea typeface="Malgun Gothic" panose="020B0503020000020004" charset="-127"/>
                      </a:rPr>
                      <a:t>Purifier</a:t>
                    </a:r>
                    <a:endParaRPr lang="ko-KR" altLang="en-US" sz="1000" b="1" dirty="0">
                      <a:solidFill>
                        <a:srgbClr val="000000"/>
                      </a:solidFill>
                      <a:latin typeface="Malgun Gothic" panose="020B0503020000020004" charset="-127"/>
                      <a:ea typeface="Malgun Gothic" panose="020B0503020000020004" charset="-127"/>
                    </a:endParaRPr>
                  </a:p>
                </p:txBody>
              </p:sp>
              <p:sp>
                <p:nvSpPr>
                  <p:cNvPr id="44055" name="Freeform 314"/>
                  <p:cNvSpPr/>
                  <p:nvPr/>
                </p:nvSpPr>
                <p:spPr bwMode="auto">
                  <a:xfrm rot="-955443">
                    <a:off x="2044055" y="3042210"/>
                    <a:ext cx="2225563" cy="914681"/>
                  </a:xfrm>
                  <a:custGeom>
                    <a:avLst/>
                    <a:gdLst>
                      <a:gd name="T0" fmla="*/ 2147483647 w 90"/>
                      <a:gd name="T1" fmla="*/ 2147483647 h 40"/>
                      <a:gd name="T2" fmla="*/ 2147483647 w 90"/>
                      <a:gd name="T3" fmla="*/ 2147483647 h 40"/>
                      <a:gd name="T4" fmla="*/ 0 w 90"/>
                      <a:gd name="T5" fmla="*/ 0 h 4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90" h="40">
                        <a:moveTo>
                          <a:pt x="90" y="24"/>
                        </a:moveTo>
                        <a:cubicBezTo>
                          <a:pt x="74" y="32"/>
                          <a:pt x="58" y="40"/>
                          <a:pt x="43" y="36"/>
                        </a:cubicBezTo>
                        <a:cubicBezTo>
                          <a:pt x="28" y="32"/>
                          <a:pt x="14" y="16"/>
                          <a:pt x="0" y="0"/>
                        </a:cubicBezTo>
                      </a:path>
                    </a:pathLst>
                  </a:custGeom>
                  <a:noFill/>
                  <a:ln w="50800" cap="flat" cmpd="sng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ko-KR" altLang="en-US"/>
                  </a:p>
                </p:txBody>
              </p:sp>
            </p:grpSp>
            <p:sp>
              <p:nvSpPr>
                <p:cNvPr id="44051" name="Freeform 322"/>
                <p:cNvSpPr/>
                <p:nvPr/>
              </p:nvSpPr>
              <p:spPr bwMode="auto">
                <a:xfrm rot="927371">
                  <a:off x="3610411" y="4105291"/>
                  <a:ext cx="554488" cy="270126"/>
                </a:xfrm>
                <a:custGeom>
                  <a:avLst/>
                  <a:gdLst>
                    <a:gd name="T0" fmla="*/ 2147483647 w 76"/>
                    <a:gd name="T1" fmla="*/ 2147483647 h 55"/>
                    <a:gd name="T2" fmla="*/ 2147483647 w 76"/>
                    <a:gd name="T3" fmla="*/ 2147483647 h 55"/>
                    <a:gd name="T4" fmla="*/ 0 w 76"/>
                    <a:gd name="T5" fmla="*/ 2147483647 h 5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6" h="55">
                      <a:moveTo>
                        <a:pt x="76" y="55"/>
                      </a:moveTo>
                      <a:cubicBezTo>
                        <a:pt x="64" y="33"/>
                        <a:pt x="52" y="12"/>
                        <a:pt x="39" y="6"/>
                      </a:cubicBezTo>
                      <a:cubicBezTo>
                        <a:pt x="26" y="0"/>
                        <a:pt x="13" y="9"/>
                        <a:pt x="0" y="19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2C69B2"/>
                  </a:solidFill>
                  <a:prstDash val="sysDot"/>
                  <a:round/>
                  <a:headEnd type="none" w="med" len="med"/>
                  <a:tailEnd type="stealth" w="med" len="med"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44052" name="Freeform 322"/>
                <p:cNvSpPr/>
                <p:nvPr/>
              </p:nvSpPr>
              <p:spPr bwMode="auto">
                <a:xfrm rot="10180088">
                  <a:off x="2526199" y="4724456"/>
                  <a:ext cx="930949" cy="337860"/>
                </a:xfrm>
                <a:custGeom>
                  <a:avLst/>
                  <a:gdLst>
                    <a:gd name="T0" fmla="*/ 2147483647 w 76"/>
                    <a:gd name="T1" fmla="*/ 2147483647 h 55"/>
                    <a:gd name="T2" fmla="*/ 2147483647 w 76"/>
                    <a:gd name="T3" fmla="*/ 2147483647 h 55"/>
                    <a:gd name="T4" fmla="*/ 0 w 76"/>
                    <a:gd name="T5" fmla="*/ 2147483647 h 5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6" h="55">
                      <a:moveTo>
                        <a:pt x="76" y="55"/>
                      </a:moveTo>
                      <a:cubicBezTo>
                        <a:pt x="64" y="33"/>
                        <a:pt x="52" y="12"/>
                        <a:pt x="39" y="6"/>
                      </a:cubicBezTo>
                      <a:cubicBezTo>
                        <a:pt x="26" y="0"/>
                        <a:pt x="13" y="9"/>
                        <a:pt x="0" y="19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2C69B2"/>
                  </a:solidFill>
                  <a:prstDash val="sysDot"/>
                  <a:round/>
                  <a:headEnd type="none" w="med" len="med"/>
                  <a:tailEnd type="stealth" w="med" len="med"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sp>
            <p:nvSpPr>
              <p:cNvPr id="44049" name="Freeform 314"/>
              <p:cNvSpPr/>
              <p:nvPr/>
            </p:nvSpPr>
            <p:spPr bwMode="auto">
              <a:xfrm rot="6253935" flipH="1">
                <a:off x="558538" y="2330142"/>
                <a:ext cx="733053" cy="596644"/>
              </a:xfrm>
              <a:custGeom>
                <a:avLst/>
                <a:gdLst>
                  <a:gd name="T0" fmla="*/ 2147483647 w 90"/>
                  <a:gd name="T1" fmla="*/ 2147483647 h 40"/>
                  <a:gd name="T2" fmla="*/ 2147483647 w 90"/>
                  <a:gd name="T3" fmla="*/ 2147483647 h 40"/>
                  <a:gd name="T4" fmla="*/ 0 w 90"/>
                  <a:gd name="T5" fmla="*/ 0 h 4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0" h="40">
                    <a:moveTo>
                      <a:pt x="90" y="24"/>
                    </a:moveTo>
                    <a:cubicBezTo>
                      <a:pt x="74" y="32"/>
                      <a:pt x="58" y="40"/>
                      <a:pt x="43" y="36"/>
                    </a:cubicBezTo>
                    <a:cubicBezTo>
                      <a:pt x="28" y="32"/>
                      <a:pt x="14" y="16"/>
                      <a:pt x="0" y="0"/>
                    </a:cubicBezTo>
                  </a:path>
                </a:pathLst>
              </a:custGeom>
              <a:noFill/>
              <a:ln w="508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44047" name="직선 연결선 3"/>
            <p:cNvCxnSpPr>
              <a:cxnSpLocks noChangeShapeType="1"/>
            </p:cNvCxnSpPr>
            <p:nvPr/>
          </p:nvCxnSpPr>
          <p:spPr bwMode="auto">
            <a:xfrm>
              <a:off x="925064" y="2259215"/>
              <a:ext cx="379278" cy="257333"/>
            </a:xfrm>
            <a:prstGeom prst="line">
              <a:avLst/>
            </a:prstGeom>
            <a:noFill/>
            <a:ln w="44450" algn="ctr">
              <a:solidFill>
                <a:srgbClr val="FFFF00"/>
              </a:solidFill>
              <a:round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4D518FDC-3DAD-4093-9DB0-64C37328406B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5060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5760" y="424180"/>
            <a:ext cx="13589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44488" y="476250"/>
            <a:ext cx="78279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 Site Test</a:t>
            </a:r>
            <a:r>
              <a:rPr lang="zh-CN" altLang="en-US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现场测试</a:t>
            </a:r>
            <a:endParaRPr lang="en-US" altLang="ko-KR" sz="2000" dirty="0" smtClean="0">
              <a:solidFill>
                <a:schemeClr val="bg1"/>
              </a:solidFill>
              <a:latin typeface="+mj-lt"/>
              <a:ea typeface="HY헤드라인M" pitchFamily="18" charset="-127"/>
            </a:endParaRPr>
          </a:p>
        </p:txBody>
      </p:sp>
      <p:pic>
        <p:nvPicPr>
          <p:cNvPr id="6" name="Picture 11" descr="IMG_344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5075" y="3573463"/>
            <a:ext cx="2016125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SANY029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50" y="3573463"/>
            <a:ext cx="1944688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SANY028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950" y="1628775"/>
            <a:ext cx="1943100" cy="181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SSL233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5075" y="1628775"/>
            <a:ext cx="1944688" cy="181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4592635" y="548619"/>
            <a:ext cx="4699000" cy="408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endParaRPr lang="en-US" altLang="ko-KR" b="1" dirty="0">
              <a:latin typeface="+mj-lt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dirty="0">
                <a:latin typeface="+mn-lt"/>
              </a:rPr>
              <a:t>  </a:t>
            </a:r>
            <a:r>
              <a:rPr lang="en-US" altLang="ko-KR" sz="1400" b="1" dirty="0">
                <a:solidFill>
                  <a:srgbClr val="FF0000"/>
                </a:solidFill>
                <a:latin typeface="+mn-lt"/>
              </a:rPr>
              <a:t>&lt; Site Test &gt; </a:t>
            </a:r>
            <a:r>
              <a:rPr lang="zh-CN" altLang="en-US" sz="1400" dirty="0" smtClean="0">
                <a:solidFill>
                  <a:srgbClr val="FF0000"/>
                </a:solidFill>
                <a:latin typeface="+mn-lt"/>
              </a:rPr>
              <a:t>现场测试</a:t>
            </a:r>
            <a:endParaRPr lang="en-US" altLang="ko-KR" sz="1400" dirty="0">
              <a:solidFill>
                <a:srgbClr val="FF0000"/>
              </a:solidFill>
              <a:latin typeface="+mn-lt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r>
              <a:rPr lang="en-US" altLang="ko-KR" sz="1400" dirty="0" smtClean="0">
                <a:latin typeface="+mn-lt"/>
              </a:rPr>
              <a:t>Inspection</a:t>
            </a:r>
            <a:r>
              <a:rPr lang="zh-CN" altLang="en-US" sz="1400" dirty="0" smtClean="0">
                <a:latin typeface="+mn-lt"/>
              </a:rPr>
              <a:t>接受检查</a:t>
            </a:r>
            <a:endParaRPr lang="en-US" altLang="ko-KR" sz="1400" dirty="0">
              <a:latin typeface="+mn-lt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dirty="0">
                <a:latin typeface="+mn-lt"/>
              </a:rPr>
              <a:t>        - SFRA, Dew point (if required</a:t>
            </a:r>
            <a:r>
              <a:rPr lang="en-US" altLang="ko-KR" sz="1400" dirty="0" smtClean="0">
                <a:latin typeface="+mn-lt"/>
              </a:rPr>
              <a:t>)</a:t>
            </a:r>
            <a:r>
              <a:rPr lang="en-US" altLang="ko-KR" sz="1400" dirty="0" smtClean="0"/>
              <a:t> </a:t>
            </a:r>
            <a:endParaRPr lang="en-US" altLang="ko-KR" sz="1400" dirty="0" smtClean="0"/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dirty="0" smtClean="0"/>
              <a:t>          SFRA, </a:t>
            </a:r>
            <a:r>
              <a:rPr lang="zh-CN" altLang="en-US" sz="1400" dirty="0" smtClean="0"/>
              <a:t>露点测试（如需要））</a:t>
            </a:r>
            <a:endParaRPr lang="en-US" altLang="ko-KR" sz="1400" dirty="0">
              <a:latin typeface="+mn-lt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dirty="0">
                <a:latin typeface="+mn-lt"/>
              </a:rPr>
              <a:t>        - Collision record. Insulation resistance(C-F-G) </a:t>
            </a:r>
            <a:endParaRPr lang="en-US" altLang="ko-KR" sz="1400" dirty="0" smtClean="0">
              <a:latin typeface="+mn-lt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ko-KR" sz="1400" dirty="0" smtClean="0">
                <a:latin typeface="+mn-lt"/>
              </a:rPr>
              <a:t>         </a:t>
            </a:r>
            <a:r>
              <a:rPr lang="zh-CN" altLang="en-US" sz="1400" dirty="0" smtClean="0">
                <a:latin typeface="+mn-lt"/>
              </a:rPr>
              <a:t>冲撞记录，绝缘电阻</a:t>
            </a:r>
            <a:r>
              <a:rPr lang="en-US" altLang="ko-KR" sz="1400" dirty="0" smtClean="0">
                <a:latin typeface="+mn-lt"/>
              </a:rPr>
              <a:t>    </a:t>
            </a:r>
            <a:endParaRPr lang="en-US" altLang="ko-KR" sz="1400" dirty="0">
              <a:latin typeface="+mn-lt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r>
              <a:rPr lang="en-US" altLang="ko-KR" sz="1400" dirty="0">
                <a:latin typeface="+mn-lt"/>
              </a:rPr>
              <a:t>Wiring &amp; Terminal Check of Protection (BCT, Neutral CT and associated accessory terminal) </a:t>
            </a:r>
            <a:endParaRPr lang="en-US" altLang="ko-KR" sz="1400" dirty="0" smtClean="0">
              <a:latin typeface="+mn-lt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r>
              <a:rPr lang="zh-CN" altLang="en-US" sz="1400" dirty="0" smtClean="0">
                <a:latin typeface="+mn-lt"/>
              </a:rPr>
              <a:t>接线</a:t>
            </a:r>
            <a:r>
              <a:rPr lang="en-US" altLang="zh-CN" sz="1400" dirty="0" smtClean="0">
                <a:latin typeface="+mn-lt"/>
              </a:rPr>
              <a:t>&amp;</a:t>
            </a:r>
            <a:r>
              <a:rPr lang="zh-CN" altLang="en-US" sz="1400" dirty="0" smtClean="0">
                <a:latin typeface="+mn-lt"/>
              </a:rPr>
              <a:t>端子保护检查（套管电流互感器，中性点</a:t>
            </a:r>
            <a:r>
              <a:rPr lang="en-US" altLang="zh-CN" sz="1400" dirty="0" smtClean="0">
                <a:latin typeface="+mn-lt"/>
              </a:rPr>
              <a:t>CT</a:t>
            </a:r>
            <a:r>
              <a:rPr lang="zh-CN" altLang="en-US" sz="1400" dirty="0" smtClean="0">
                <a:latin typeface="+mn-lt"/>
              </a:rPr>
              <a:t>，相关附件端子）</a:t>
            </a:r>
            <a:endParaRPr lang="en-US" altLang="ko-KR" sz="1400" dirty="0">
              <a:latin typeface="+mn-lt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r>
              <a:rPr lang="en-US" altLang="ko-KR" sz="1400" dirty="0">
                <a:latin typeface="+mn-lt"/>
              </a:rPr>
              <a:t>Insulation resistance test (</a:t>
            </a:r>
            <a:r>
              <a:rPr lang="en-US" altLang="ko-KR" sz="1400" dirty="0" err="1">
                <a:latin typeface="+mn-lt"/>
              </a:rPr>
              <a:t>Hv</a:t>
            </a:r>
            <a:r>
              <a:rPr lang="en-US" altLang="ko-KR" sz="1400" dirty="0">
                <a:latin typeface="+mn-lt"/>
              </a:rPr>
              <a:t> -Xv- G</a:t>
            </a:r>
            <a:r>
              <a:rPr lang="en-US" altLang="ko-KR" sz="1400" dirty="0" smtClean="0">
                <a:latin typeface="+mn-lt"/>
              </a:rPr>
              <a:t>)</a:t>
            </a:r>
            <a:endParaRPr lang="en-US" altLang="ko-KR" sz="1400" dirty="0" smtClean="0">
              <a:latin typeface="+mn-lt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r>
              <a:rPr lang="zh-CN" altLang="en-US" sz="1400" dirty="0" smtClean="0">
                <a:latin typeface="+mn-lt"/>
              </a:rPr>
              <a:t>绝缘电阻测试</a:t>
            </a:r>
            <a:endParaRPr lang="en-US" altLang="ko-KR" sz="1400" dirty="0">
              <a:latin typeface="+mn-lt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r>
              <a:rPr lang="en-US" altLang="ko-KR" sz="1400" dirty="0">
                <a:latin typeface="+mn-lt"/>
              </a:rPr>
              <a:t>Voltage ratio / Phase </a:t>
            </a:r>
            <a:r>
              <a:rPr lang="en-US" altLang="ko-KR" sz="1400" dirty="0" smtClean="0">
                <a:latin typeface="+mn-lt"/>
              </a:rPr>
              <a:t>relation</a:t>
            </a:r>
            <a:endParaRPr lang="en-US" altLang="ko-KR" sz="1400" dirty="0" smtClean="0">
              <a:latin typeface="+mn-lt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400" dirty="0" smtClean="0">
                <a:latin typeface="+mn-lt"/>
              </a:rPr>
              <a:t>        </a:t>
            </a:r>
            <a:r>
              <a:rPr lang="zh-CN" altLang="en-US" sz="1400" dirty="0" smtClean="0">
                <a:latin typeface="+mn-lt"/>
              </a:rPr>
              <a:t>电压变比</a:t>
            </a:r>
            <a:r>
              <a:rPr lang="en-US" altLang="zh-CN" sz="1400" dirty="0" smtClean="0">
                <a:latin typeface="+mn-lt"/>
              </a:rPr>
              <a:t>/</a:t>
            </a:r>
            <a:r>
              <a:rPr lang="zh-CN" altLang="en-US" sz="1400" dirty="0" smtClean="0">
                <a:latin typeface="+mn-lt"/>
              </a:rPr>
              <a:t>相相关</a:t>
            </a:r>
            <a:endParaRPr lang="en-US" altLang="ko-KR" sz="1400" dirty="0">
              <a:latin typeface="+mn-lt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r>
              <a:rPr lang="en-US" altLang="ko-KR" sz="1400" dirty="0">
                <a:latin typeface="+mn-lt"/>
              </a:rPr>
              <a:t>Winding </a:t>
            </a:r>
            <a:r>
              <a:rPr lang="en-US" altLang="ko-KR" sz="1400" dirty="0" smtClean="0">
                <a:latin typeface="+mn-lt"/>
              </a:rPr>
              <a:t>Resistance</a:t>
            </a:r>
            <a:r>
              <a:rPr lang="zh-CN" altLang="en-US" sz="1400" dirty="0" smtClean="0">
                <a:latin typeface="+mn-lt"/>
              </a:rPr>
              <a:t>绕组电阻</a:t>
            </a:r>
            <a:endParaRPr lang="en-US" altLang="ko-KR" sz="1400" dirty="0">
              <a:latin typeface="+mn-lt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r>
              <a:rPr lang="en-US" altLang="ko-KR" sz="1400" dirty="0">
                <a:latin typeface="+mn-lt"/>
              </a:rPr>
              <a:t>Power </a:t>
            </a:r>
            <a:r>
              <a:rPr lang="en-US" altLang="ko-KR" sz="1400" dirty="0" smtClean="0">
                <a:latin typeface="+mn-lt"/>
              </a:rPr>
              <a:t>Factor</a:t>
            </a:r>
            <a:r>
              <a:rPr lang="zh-CN" altLang="en-US" sz="1400" dirty="0" smtClean="0">
                <a:latin typeface="+mn-lt"/>
              </a:rPr>
              <a:t>功率因数</a:t>
            </a:r>
            <a:endParaRPr lang="en-US" altLang="ko-KR" sz="1400" dirty="0">
              <a:latin typeface="+mn-lt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r>
              <a:rPr lang="en-US" altLang="ko-KR" sz="1400" dirty="0">
                <a:latin typeface="+mn-lt"/>
              </a:rPr>
              <a:t>PD measurement(If required</a:t>
            </a:r>
            <a:r>
              <a:rPr lang="en-US" altLang="ko-KR" sz="1400" dirty="0" smtClean="0">
                <a:latin typeface="+mn-lt"/>
              </a:rPr>
              <a:t>)</a:t>
            </a:r>
            <a:r>
              <a:rPr lang="zh-CN" altLang="en-US" sz="1400" dirty="0" smtClean="0">
                <a:latin typeface="+mn-lt"/>
              </a:rPr>
              <a:t>局放测试（如需要）</a:t>
            </a:r>
            <a:endParaRPr lang="en-US" altLang="ko-KR" sz="1400" dirty="0">
              <a:latin typeface="+mn-lt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r>
              <a:rPr lang="en-US" altLang="ko-KR" sz="1400" dirty="0">
                <a:latin typeface="+mn-lt"/>
              </a:rPr>
              <a:t>Oil Breakdown </a:t>
            </a:r>
            <a:r>
              <a:rPr lang="en-US" altLang="ko-KR" sz="1400" dirty="0" smtClean="0">
                <a:latin typeface="+mn-lt"/>
              </a:rPr>
              <a:t>Test</a:t>
            </a:r>
            <a:r>
              <a:rPr lang="zh-CN" altLang="en-US" sz="1400" dirty="0" smtClean="0"/>
              <a:t>油击穿电压试验</a:t>
            </a:r>
            <a:endParaRPr lang="en-US" altLang="ko-KR" sz="1400" dirty="0">
              <a:latin typeface="+mn-lt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r>
              <a:rPr lang="en-US" altLang="ko-KR" sz="1400" dirty="0">
                <a:latin typeface="+mn-lt"/>
              </a:rPr>
              <a:t>Functional </a:t>
            </a:r>
            <a:r>
              <a:rPr lang="en-US" altLang="ko-KR" sz="1400" dirty="0" smtClean="0">
                <a:latin typeface="+mn-lt"/>
              </a:rPr>
              <a:t>Test</a:t>
            </a:r>
            <a:r>
              <a:rPr lang="zh-CN" altLang="en-US" sz="1400" dirty="0" smtClean="0">
                <a:latin typeface="+mn-lt"/>
              </a:rPr>
              <a:t>性能测试</a:t>
            </a:r>
            <a:endParaRPr lang="en-US" altLang="ko-KR" sz="1400" dirty="0">
              <a:latin typeface="+mn-lt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r>
              <a:rPr lang="en-US" altLang="ko-KR" sz="1400" dirty="0">
                <a:latin typeface="+mn-lt"/>
              </a:rPr>
              <a:t>OLTC </a:t>
            </a:r>
            <a:r>
              <a:rPr lang="en-US" altLang="ko-KR" sz="1400" dirty="0" smtClean="0">
                <a:latin typeface="+mn-lt"/>
              </a:rPr>
              <a:t>Test</a:t>
            </a:r>
            <a:r>
              <a:rPr lang="zh-CN" altLang="en-US" sz="1400" dirty="0" smtClean="0">
                <a:latin typeface="+mn-lt"/>
              </a:rPr>
              <a:t>开关测试</a:t>
            </a:r>
            <a:endParaRPr lang="en-US" altLang="ko-KR" sz="1400" dirty="0">
              <a:latin typeface="+mn-lt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r>
              <a:rPr lang="en-US" altLang="ko-KR" sz="1400" dirty="0">
                <a:latin typeface="+mn-lt"/>
              </a:rPr>
              <a:t>Sequence </a:t>
            </a:r>
            <a:r>
              <a:rPr lang="en-US" altLang="ko-KR" sz="1400" dirty="0" smtClean="0">
                <a:latin typeface="+mn-lt"/>
              </a:rPr>
              <a:t>Test</a:t>
            </a:r>
            <a:endParaRPr lang="en-US" altLang="ko-KR" sz="1400" dirty="0">
              <a:latin typeface="+mn-lt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400" dirty="0">
                <a:latin typeface="+mn-lt"/>
              </a:rPr>
              <a:t>     * </a:t>
            </a:r>
            <a:r>
              <a:rPr lang="en-US" altLang="ko-KR" sz="1400" b="1" dirty="0">
                <a:solidFill>
                  <a:srgbClr val="FF0000"/>
                </a:solidFill>
                <a:latin typeface="+mn-lt"/>
              </a:rPr>
              <a:t>According to Site Test </a:t>
            </a:r>
            <a:r>
              <a:rPr lang="en-US" altLang="ko-KR" sz="1400" b="1" dirty="0" smtClean="0">
                <a:solidFill>
                  <a:srgbClr val="FF0000"/>
                </a:solidFill>
                <a:latin typeface="+mn-lt"/>
              </a:rPr>
              <a:t>Plan</a:t>
            </a:r>
            <a:r>
              <a:rPr lang="zh-CN" altLang="en-US" sz="1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根据现场测试计划</a:t>
            </a:r>
            <a:endParaRPr lang="en-US" altLang="ko-KR" sz="1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0835" y="400685"/>
            <a:ext cx="1458595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1497013" y="3357563"/>
            <a:ext cx="3798887" cy="361950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 wrap="none" anchor="ctr"/>
          <a:lstStyle/>
          <a:p>
            <a:pPr latinLnBrk="0"/>
            <a:r>
              <a:rPr lang="en-US" altLang="ko-KR" sz="3600" dirty="0">
                <a:solidFill>
                  <a:schemeClr val="accent2"/>
                </a:solidFill>
                <a:ea typeface="굴림" pitchFamily="50" charset="-127"/>
                <a:cs typeface="Osaka"/>
              </a:rPr>
              <a:t>3. Protective </a:t>
            </a:r>
            <a:r>
              <a:rPr lang="en-US" altLang="ko-KR" sz="3600" dirty="0" smtClean="0">
                <a:solidFill>
                  <a:schemeClr val="accent2"/>
                </a:solidFill>
                <a:ea typeface="굴림" pitchFamily="50" charset="-127"/>
                <a:cs typeface="Osaka"/>
              </a:rPr>
              <a:t>Relays</a:t>
            </a:r>
            <a:r>
              <a:rPr lang="zh-CN" altLang="en-US" sz="3600" dirty="0" smtClean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保护性继电器</a:t>
            </a:r>
            <a:endParaRPr lang="ko-KR" altLang="en-US" sz="3600" dirty="0">
              <a:solidFill>
                <a:schemeClr val="accent2"/>
              </a:solidFill>
              <a:latin typeface="宋体" panose="02010600030101010101" pitchFamily="2" charset="-122"/>
              <a:ea typeface="굴림" pitchFamily="50" charset="-127"/>
              <a:cs typeface="Osak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F5F3A1DA-3F87-4338-A425-39A3C28450CC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108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91475" y="406400"/>
            <a:ext cx="140208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867400" y="1071546"/>
            <a:ext cx="3838575" cy="515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A. </a:t>
            </a:r>
            <a:r>
              <a:rPr lang="en-US" altLang="ko-KR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Function</a:t>
            </a:r>
            <a:r>
              <a:rPr lang="zh-CN" altLang="en-US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功能</a:t>
            </a:r>
            <a:endParaRPr lang="en-US" altLang="ko-KR" sz="1400" dirty="0">
              <a:solidFill>
                <a:srgbClr val="0000FF"/>
              </a:solidFill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  Make </a:t>
            </a:r>
            <a:r>
              <a:rPr lang="en-US" altLang="ko-KR" sz="1400" dirty="0">
                <a:latin typeface="+mn-lt"/>
                <a:ea typeface="HY헤드라인M" pitchFamily="18" charset="-127"/>
              </a:rPr>
              <a:t>Alarm &amp; Trip 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Signal</a:t>
            </a:r>
            <a:r>
              <a:rPr lang="en-US" altLang="ko-KR" sz="1400" dirty="0" smtClean="0">
                <a:ea typeface="HY헤드라인M" pitchFamily="18" charset="-127"/>
              </a:rPr>
              <a:t> to Internal Fault</a:t>
            </a:r>
            <a:endParaRPr lang="en-US" altLang="ko-KR" sz="1400" dirty="0" smtClean="0"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CN" sz="1400" dirty="0" smtClean="0">
                <a:latin typeface="+mn-lt"/>
                <a:ea typeface="HY헤드라인M" pitchFamily="18" charset="-127"/>
              </a:rPr>
              <a:t>     </a:t>
            </a:r>
            <a:r>
              <a:rPr lang="zh-CN" altLang="en-US" sz="1400" dirty="0" smtClean="0">
                <a:latin typeface="+mn-lt"/>
                <a:ea typeface="HY헤드라인M" pitchFamily="18" charset="-127"/>
              </a:rPr>
              <a:t>内部故障报警和跳闸信号灯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B. Operating Values (Model : </a:t>
            </a:r>
            <a:r>
              <a:rPr lang="en-US" altLang="ko-KR" sz="1400" dirty="0" err="1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Cedasp</a:t>
            </a:r>
            <a:r>
              <a:rPr lang="en-US" altLang="zh-CN" sz="1400" dirty="0" err="1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e</a:t>
            </a:r>
            <a:r>
              <a:rPr lang="en-US" altLang="ko-KR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 </a:t>
            </a:r>
            <a:r>
              <a:rPr lang="en-US" altLang="ko-KR" sz="1400" dirty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EE3</a:t>
            </a:r>
            <a:r>
              <a:rPr lang="en-US" altLang="ko-KR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)</a:t>
            </a:r>
            <a:endParaRPr lang="en-US" altLang="ko-KR" sz="1400" dirty="0" smtClean="0">
              <a:solidFill>
                <a:srgbClr val="0000FF"/>
              </a:solidFill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zh-CN" altLang="en-US" sz="1400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操作值（型号</a:t>
            </a:r>
            <a:r>
              <a:rPr lang="en-US" altLang="ko-KR" sz="1400" dirty="0" smtClean="0">
                <a:solidFill>
                  <a:srgbClr val="0000FF"/>
                </a:solidFill>
                <a:ea typeface="HY헤드라인M" pitchFamily="18" charset="-127"/>
              </a:rPr>
              <a:t>: </a:t>
            </a:r>
            <a:r>
              <a:rPr lang="en-US" altLang="ko-KR" sz="1400" dirty="0" err="1" smtClean="0">
                <a:solidFill>
                  <a:srgbClr val="0000FF"/>
                </a:solidFill>
                <a:ea typeface="HY헤드라인M" pitchFamily="18" charset="-127"/>
              </a:rPr>
              <a:t>Cedasp</a:t>
            </a:r>
            <a:r>
              <a:rPr lang="en-US" altLang="zh-CN" sz="1400" dirty="0" err="1" smtClean="0">
                <a:solidFill>
                  <a:srgbClr val="0000FF"/>
                </a:solidFill>
                <a:ea typeface="HY헤드라인M" pitchFamily="18" charset="-127"/>
              </a:rPr>
              <a:t>e</a:t>
            </a:r>
            <a:r>
              <a:rPr lang="en-US" altLang="ko-KR" sz="1400" dirty="0" smtClean="0">
                <a:solidFill>
                  <a:srgbClr val="0000FF"/>
                </a:solidFill>
                <a:ea typeface="HY헤드라인M" pitchFamily="18" charset="-127"/>
              </a:rPr>
              <a:t> EE3</a:t>
            </a:r>
            <a:r>
              <a:rPr lang="zh-CN" altLang="en-US" sz="1400" dirty="0" smtClean="0">
                <a:solidFill>
                  <a:srgbClr val="0000FF"/>
                </a:solidFill>
                <a:ea typeface="HY헤드라인M" pitchFamily="18" charset="-127"/>
              </a:rPr>
              <a:t>）</a:t>
            </a:r>
            <a:endParaRPr lang="en-US" altLang="ko-KR" sz="1400" dirty="0">
              <a:solidFill>
                <a:srgbClr val="0000FF"/>
              </a:solidFill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a. 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Alarm</a:t>
            </a:r>
            <a:r>
              <a:rPr lang="zh-CN" altLang="en-US" sz="1400" dirty="0" smtClean="0">
                <a:latin typeface="+mn-lt"/>
                <a:ea typeface="HY헤드라인M" pitchFamily="18" charset="-127"/>
              </a:rPr>
              <a:t>报警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   - Gas 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Volume</a:t>
            </a:r>
            <a:r>
              <a:rPr lang="zh-CN" altLang="en-US" sz="1400" dirty="0" smtClean="0">
                <a:latin typeface="+mn-lt"/>
                <a:ea typeface="HY헤드라인M" pitchFamily="18" charset="-127"/>
              </a:rPr>
              <a:t>气体体积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      : 250cc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b. 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Trip</a:t>
            </a:r>
            <a:r>
              <a:rPr lang="zh-CN" altLang="en-US" sz="1400" dirty="0" smtClean="0">
                <a:latin typeface="+mn-lt"/>
                <a:ea typeface="HY헤드라인M" pitchFamily="18" charset="-127"/>
              </a:rPr>
              <a:t>跳闸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   - Oil 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Surge</a:t>
            </a:r>
            <a:r>
              <a:rPr lang="zh-CN" altLang="en-US" sz="1400" dirty="0" smtClean="0">
                <a:latin typeface="+mn-lt"/>
                <a:ea typeface="HY헤드라인M" pitchFamily="18" charset="-127"/>
              </a:rPr>
              <a:t>油上升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      : 90~160 cm/sec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C. Mounting </a:t>
            </a:r>
            <a:r>
              <a:rPr lang="en-US" altLang="ko-KR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Position</a:t>
            </a:r>
            <a:r>
              <a:rPr lang="zh-CN" altLang="en-US" sz="1400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安装位置</a:t>
            </a:r>
            <a:endParaRPr lang="en-US" altLang="ko-KR" sz="14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  Main pipe between tank and conservator </a:t>
            </a:r>
            <a:endParaRPr lang="en-US" altLang="ko-KR" sz="1400" dirty="0" smtClean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油箱与油枕直接的管道上</a:t>
            </a: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5925" y="436563"/>
            <a:ext cx="499237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dirty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 Buchholz Relay For Active part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主体继电器</a:t>
            </a:r>
            <a:endParaRPr lang="en-US" altLang="ko-KR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380968" y="1071546"/>
            <a:ext cx="453548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defTabSz="1014730">
              <a:spcBef>
                <a:spcPct val="20000"/>
              </a:spcBef>
              <a:defRPr/>
            </a:pPr>
            <a:r>
              <a:rPr lang="en-US" altLang="ko-KR" sz="1400" i="1" dirty="0">
                <a:solidFill>
                  <a:srgbClr val="FF0000"/>
                </a:solidFill>
                <a:ea typeface="돋움" pitchFamily="50" charset="-127"/>
              </a:rPr>
              <a:t>-&gt; Refer to  Buchholz Relay </a:t>
            </a:r>
            <a:r>
              <a:rPr lang="en-US" altLang="ko-KR" sz="1400" i="1" dirty="0" smtClean="0">
                <a:solidFill>
                  <a:srgbClr val="FF0000"/>
                </a:solidFill>
                <a:ea typeface="돋움" pitchFamily="50" charset="-127"/>
              </a:rPr>
              <a:t>Manual</a:t>
            </a:r>
            <a:r>
              <a:rPr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参考气体继电器手册</a:t>
            </a:r>
            <a:r>
              <a:rPr lang="en-US" altLang="ko-KR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</p:txBody>
      </p:sp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" y="2070100"/>
            <a:ext cx="4027488" cy="347186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타원 32"/>
          <p:cNvSpPr>
            <a:spLocks noChangeArrowheads="1"/>
          </p:cNvSpPr>
          <p:nvPr/>
        </p:nvSpPr>
        <p:spPr bwMode="auto">
          <a:xfrm>
            <a:off x="1127125" y="2916238"/>
            <a:ext cx="287338" cy="287337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</a:ln>
        </p:spPr>
        <p:txBody>
          <a:bodyPr/>
          <a:lstStyle/>
          <a:p>
            <a:pPr eaLnBrk="0" latinLnBrk="0" hangingPunct="0"/>
            <a:endParaRPr kumimoji="0" lang="ko-KR" altLang="en-US"/>
          </a:p>
        </p:txBody>
      </p:sp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0113" y="1700213"/>
            <a:ext cx="2209800" cy="230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아래쪽 화살표 24"/>
          <p:cNvSpPr>
            <a:spLocks noChangeArrowheads="1"/>
          </p:cNvSpPr>
          <p:nvPr/>
        </p:nvSpPr>
        <p:spPr bwMode="auto">
          <a:xfrm>
            <a:off x="1174750" y="2593975"/>
            <a:ext cx="179388" cy="287338"/>
          </a:xfrm>
          <a:prstGeom prst="downArrow">
            <a:avLst>
              <a:gd name="adj1" fmla="val 50000"/>
              <a:gd name="adj2" fmla="val 5018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</a:ln>
        </p:spPr>
        <p:txBody>
          <a:bodyPr/>
          <a:lstStyle/>
          <a:p>
            <a:pPr eaLnBrk="0" latinLnBrk="0" hangingPunct="0"/>
            <a:endParaRPr kumimoji="0"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197BD361-585F-4558-A87B-5458A4BD8843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8132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6560" y="403860"/>
            <a:ext cx="1364615" cy="48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188" y="3840163"/>
            <a:ext cx="34480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188" y="1052513"/>
            <a:ext cx="409098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15925" y="436563"/>
            <a:ext cx="28632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dirty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 Oil Level </a:t>
            </a: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Gauge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油位计</a:t>
            </a:r>
            <a:endParaRPr lang="en-US" altLang="ko-KR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8136" name="Rectangle 9"/>
          <p:cNvSpPr>
            <a:spLocks noChangeArrowheads="1"/>
          </p:cNvSpPr>
          <p:nvPr/>
        </p:nvSpPr>
        <p:spPr bwMode="auto">
          <a:xfrm>
            <a:off x="6569075" y="1268413"/>
            <a:ext cx="3044825" cy="58015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b="1" dirty="0">
                <a:solidFill>
                  <a:srgbClr val="0000FF"/>
                </a:solidFill>
              </a:rPr>
              <a:t>A. </a:t>
            </a:r>
            <a:r>
              <a:rPr lang="en-US" altLang="ko-KR" sz="1400" b="1" dirty="0" smtClean="0">
                <a:solidFill>
                  <a:srgbClr val="0000FF"/>
                </a:solidFill>
              </a:rPr>
              <a:t>Function</a:t>
            </a:r>
            <a:r>
              <a:rPr lang="zh-CN" altLang="en-US" sz="1400" b="1" dirty="0" smtClean="0">
                <a:solidFill>
                  <a:srgbClr val="0000FF"/>
                </a:solidFill>
              </a:rPr>
              <a:t>功能</a:t>
            </a:r>
            <a:endParaRPr lang="en-US" altLang="ko-KR" sz="1400" b="1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ko-KR" sz="1400" b="1" dirty="0"/>
              <a:t>  : Make a Alarm </a:t>
            </a:r>
            <a:r>
              <a:rPr lang="en-US" altLang="ko-KR" sz="1400" b="1" dirty="0" smtClean="0"/>
              <a:t>Signal</a:t>
            </a:r>
            <a:endParaRPr lang="en-US" altLang="ko-KR" sz="1400" b="1" dirty="0" smtClean="0"/>
          </a:p>
          <a:p>
            <a:pPr>
              <a:spcBef>
                <a:spcPct val="50000"/>
              </a:spcBef>
            </a:pPr>
            <a:r>
              <a:rPr lang="en-US" altLang="zh-CN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报警信号发出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ko-KR" sz="1400" b="1" dirty="0"/>
              <a:t>  : Check  to </a:t>
            </a:r>
            <a:endParaRPr lang="en-US" altLang="ko-KR" sz="1400" b="1" dirty="0"/>
          </a:p>
          <a:p>
            <a:pPr>
              <a:spcBef>
                <a:spcPct val="50000"/>
              </a:spcBef>
            </a:pPr>
            <a:r>
              <a:rPr lang="en-US" altLang="ko-KR" sz="1400" b="1" dirty="0"/>
              <a:t>    Main Tank/OLTC Oil </a:t>
            </a:r>
            <a:r>
              <a:rPr lang="en-US" altLang="ko-KR" sz="1400" b="1" dirty="0" smtClean="0"/>
              <a:t>level</a:t>
            </a:r>
            <a:endParaRPr lang="en-US" altLang="ko-KR" sz="1400" b="1" dirty="0" smtClean="0"/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检查油箱</a:t>
            </a:r>
            <a:r>
              <a:rPr lang="en-US" altLang="zh-CN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开关油位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endParaRPr lang="en-US" altLang="ko-KR" sz="1400" b="1" dirty="0"/>
          </a:p>
          <a:p>
            <a:pPr>
              <a:spcBef>
                <a:spcPct val="50000"/>
              </a:spcBef>
            </a:pPr>
            <a:r>
              <a:rPr lang="en-US" altLang="ko-KR" sz="1400" b="1" dirty="0">
                <a:solidFill>
                  <a:srgbClr val="0000FF"/>
                </a:solidFill>
              </a:rPr>
              <a:t>B. Operating </a:t>
            </a:r>
            <a:r>
              <a:rPr lang="en-US" altLang="ko-KR" sz="1400" b="1" dirty="0" smtClean="0">
                <a:solidFill>
                  <a:srgbClr val="0000FF"/>
                </a:solidFill>
              </a:rPr>
              <a:t>Value</a:t>
            </a:r>
            <a:r>
              <a:rPr lang="zh-CN" altLang="en-US" sz="1400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操作值</a:t>
            </a:r>
            <a:endParaRPr lang="en-US" altLang="ko-KR" sz="1400" b="1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ko-KR" sz="1400" b="1" dirty="0"/>
              <a:t>  a. Alarm/Trip (Up to Customer)</a:t>
            </a:r>
            <a:endParaRPr lang="en-US" altLang="ko-KR" sz="1400" b="1" dirty="0"/>
          </a:p>
          <a:p>
            <a:pPr>
              <a:spcBef>
                <a:spcPct val="50000"/>
              </a:spcBef>
            </a:pPr>
            <a:r>
              <a:rPr lang="en-US" altLang="ko-KR" sz="1400" b="1" dirty="0"/>
              <a:t>     - 0 (Zero) Position </a:t>
            </a:r>
            <a:endParaRPr lang="en-US" altLang="ko-KR" sz="1400" b="1" dirty="0"/>
          </a:p>
          <a:p>
            <a:pPr>
              <a:spcBef>
                <a:spcPct val="50000"/>
              </a:spcBef>
            </a:pPr>
            <a:r>
              <a:rPr lang="en-US" altLang="ko-KR" sz="1400" b="1" dirty="0"/>
              <a:t>     - Lo/HI</a:t>
            </a:r>
            <a:endParaRPr lang="en-US" altLang="ko-KR" sz="1400" b="1" dirty="0"/>
          </a:p>
          <a:p>
            <a:pPr>
              <a:spcBef>
                <a:spcPct val="50000"/>
              </a:spcBef>
            </a:pPr>
            <a:r>
              <a:rPr lang="en-US" altLang="ko-KR" sz="1400" b="1" dirty="0">
                <a:solidFill>
                  <a:srgbClr val="0000FF"/>
                </a:solidFill>
              </a:rPr>
              <a:t>C. Mounting </a:t>
            </a:r>
            <a:r>
              <a:rPr lang="en-US" altLang="ko-KR" sz="1400" b="1" dirty="0" smtClean="0">
                <a:solidFill>
                  <a:srgbClr val="0000FF"/>
                </a:solidFill>
              </a:rPr>
              <a:t>Position</a:t>
            </a:r>
            <a:r>
              <a:rPr lang="zh-CN" altLang="en-US" sz="1400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安装位置</a:t>
            </a:r>
            <a:endParaRPr lang="en-US" altLang="ko-KR" sz="14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ko-KR" sz="1400" b="1" dirty="0"/>
              <a:t>    Main conservator </a:t>
            </a:r>
            <a:r>
              <a:rPr lang="en-US" altLang="ko-KR" sz="1400" b="1" dirty="0" smtClean="0"/>
              <a:t>side</a:t>
            </a:r>
            <a:endParaRPr lang="en-US" altLang="ko-KR" sz="1400" b="1" dirty="0" smtClean="0"/>
          </a:p>
          <a:p>
            <a:pPr>
              <a:spcBef>
                <a:spcPct val="50000"/>
              </a:spcBef>
            </a:pPr>
            <a:r>
              <a:rPr lang="en-US" altLang="ko-KR" sz="1400" b="1" dirty="0" smtClean="0"/>
              <a:t>    </a:t>
            </a:r>
            <a:r>
              <a:rPr lang="zh-CN" altLang="en-US" sz="1400" dirty="0" smtClean="0"/>
              <a:t>主体油枕侧</a:t>
            </a:r>
            <a:endParaRPr lang="en-US" altLang="ko-KR" sz="1400" dirty="0"/>
          </a:p>
          <a:p>
            <a:pPr>
              <a:spcBef>
                <a:spcPct val="50000"/>
              </a:spcBef>
            </a:pPr>
            <a:r>
              <a:rPr lang="en-US" altLang="ko-KR" sz="1400" b="1" dirty="0"/>
              <a:t>    OLTC conservator </a:t>
            </a:r>
            <a:r>
              <a:rPr lang="en-US" altLang="ko-KR" sz="1400" b="1" dirty="0" smtClean="0"/>
              <a:t>side</a:t>
            </a:r>
            <a:endParaRPr lang="en-US" altLang="ko-KR" sz="1400" b="1" dirty="0" smtClean="0"/>
          </a:p>
          <a:p>
            <a:pPr>
              <a:spcBef>
                <a:spcPct val="50000"/>
              </a:spcBef>
            </a:pPr>
            <a:r>
              <a:rPr lang="en-US" altLang="ko-KR" sz="1400" b="1" dirty="0" smtClean="0"/>
              <a:t>     </a:t>
            </a:r>
            <a:r>
              <a:rPr lang="zh-CN" altLang="en-US" sz="1400" dirty="0" smtClean="0"/>
              <a:t>开关油枕侧</a:t>
            </a:r>
            <a:endParaRPr lang="en-US" altLang="ko-KR" sz="1400" dirty="0" smtClean="0"/>
          </a:p>
          <a:p>
            <a:pPr>
              <a:spcBef>
                <a:spcPct val="50000"/>
              </a:spcBef>
            </a:pPr>
            <a:r>
              <a:rPr lang="en-US" altLang="ko-KR" sz="1400" b="1" dirty="0" smtClean="0"/>
              <a:t>     </a:t>
            </a:r>
            <a:endParaRPr lang="en-US" altLang="ko-KR" sz="1400" b="1" dirty="0"/>
          </a:p>
          <a:p>
            <a:pPr>
              <a:spcBef>
                <a:spcPct val="50000"/>
              </a:spcBef>
            </a:pPr>
            <a:r>
              <a:rPr lang="en-US" altLang="ko-KR" sz="1400" b="1" dirty="0"/>
              <a:t> </a:t>
            </a:r>
            <a:endParaRPr lang="en-US" altLang="en-US" sz="1400" b="1" dirty="0"/>
          </a:p>
        </p:txBody>
      </p:sp>
      <p:pic>
        <p:nvPicPr>
          <p:cNvPr id="85005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4938" y="1289050"/>
            <a:ext cx="2016125" cy="24765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8" name="그룹 18"/>
          <p:cNvGrpSpPr/>
          <p:nvPr/>
        </p:nvGrpSpPr>
        <p:grpSpPr bwMode="auto">
          <a:xfrm>
            <a:off x="568325" y="2357438"/>
            <a:ext cx="3384550" cy="4078287"/>
            <a:chOff x="415925" y="2205038"/>
            <a:chExt cx="3384550" cy="4078287"/>
          </a:xfrm>
        </p:grpSpPr>
        <p:sp>
          <p:nvSpPr>
            <p:cNvPr id="48146" name="타원 2"/>
            <p:cNvSpPr>
              <a:spLocks noChangeArrowheads="1"/>
            </p:cNvSpPr>
            <p:nvPr/>
          </p:nvSpPr>
          <p:spPr bwMode="auto">
            <a:xfrm>
              <a:off x="415925" y="2205038"/>
              <a:ext cx="576263" cy="481012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</a:ln>
          </p:spPr>
          <p:txBody>
            <a:bodyPr/>
            <a:lstStyle/>
            <a:p>
              <a:pPr eaLnBrk="0" latinLnBrk="0" hangingPunct="0"/>
              <a:endParaRPr kumimoji="0" lang="ko-KR" altLang="en-US">
                <a:ea typeface="Osaka"/>
                <a:cs typeface="Osaka"/>
              </a:endParaRPr>
            </a:p>
          </p:txBody>
        </p:sp>
        <p:sp>
          <p:nvSpPr>
            <p:cNvPr id="48147" name="타원 8"/>
            <p:cNvSpPr>
              <a:spLocks noChangeArrowheads="1"/>
            </p:cNvSpPr>
            <p:nvPr/>
          </p:nvSpPr>
          <p:spPr bwMode="auto">
            <a:xfrm>
              <a:off x="415925" y="3833813"/>
              <a:ext cx="3384550" cy="2449512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</a:ln>
          </p:spPr>
          <p:txBody>
            <a:bodyPr/>
            <a:lstStyle/>
            <a:p>
              <a:pPr eaLnBrk="0" latinLnBrk="0" hangingPunct="0"/>
              <a:endParaRPr kumimoji="0" lang="ko-KR" altLang="en-US">
                <a:ea typeface="Osaka"/>
                <a:cs typeface="Osaka"/>
              </a:endParaRPr>
            </a:p>
          </p:txBody>
        </p:sp>
        <p:sp>
          <p:nvSpPr>
            <p:cNvPr id="48148" name="자유형 3"/>
            <p:cNvSpPr/>
            <p:nvPr/>
          </p:nvSpPr>
          <p:spPr bwMode="auto">
            <a:xfrm>
              <a:off x="431800" y="2527300"/>
              <a:ext cx="228600" cy="2260600"/>
            </a:xfrm>
            <a:custGeom>
              <a:avLst/>
              <a:gdLst>
                <a:gd name="T0" fmla="*/ 0 w 228673"/>
                <a:gd name="T1" fmla="*/ 0 h 2260600"/>
                <a:gd name="T2" fmla="*/ 227505 w 228673"/>
                <a:gd name="T3" fmla="*/ 812800 h 2260600"/>
                <a:gd name="T4" fmla="*/ 25280 w 228673"/>
                <a:gd name="T5" fmla="*/ 2260600 h 2260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673" h="2260600">
                  <a:moveTo>
                    <a:pt x="0" y="0"/>
                  </a:moveTo>
                  <a:cubicBezTo>
                    <a:pt x="112183" y="218016"/>
                    <a:pt x="224367" y="436033"/>
                    <a:pt x="228600" y="812800"/>
                  </a:cubicBezTo>
                  <a:cubicBezTo>
                    <a:pt x="232833" y="1189567"/>
                    <a:pt x="52917" y="1985433"/>
                    <a:pt x="25400" y="22606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149" name="자유형 5"/>
            <p:cNvSpPr/>
            <p:nvPr/>
          </p:nvSpPr>
          <p:spPr bwMode="auto">
            <a:xfrm>
              <a:off x="992188" y="2455863"/>
              <a:ext cx="2057400" cy="1573212"/>
            </a:xfrm>
            <a:custGeom>
              <a:avLst/>
              <a:gdLst>
                <a:gd name="T0" fmla="*/ 16019 w 2075885"/>
                <a:gd name="T1" fmla="*/ 0 h 1638300"/>
                <a:gd name="T2" fmla="*/ 258162 w 2075885"/>
                <a:gd name="T3" fmla="*/ 438294 h 1638300"/>
                <a:gd name="T4" fmla="*/ 1799065 w 2075885"/>
                <a:gd name="T5" fmla="*/ 856666 h 16383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5885" h="1638300">
                  <a:moveTo>
                    <a:pt x="18485" y="0"/>
                  </a:moveTo>
                  <a:cubicBezTo>
                    <a:pt x="-13265" y="282575"/>
                    <a:pt x="-45015" y="565150"/>
                    <a:pt x="297885" y="838200"/>
                  </a:cubicBezTo>
                  <a:cubicBezTo>
                    <a:pt x="640785" y="1111250"/>
                    <a:pt x="1358335" y="1374775"/>
                    <a:pt x="2075885" y="16383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8139" name="그룹 2"/>
          <p:cNvGrpSpPr/>
          <p:nvPr/>
        </p:nvGrpSpPr>
        <p:grpSpPr bwMode="auto">
          <a:xfrm rot="1340453">
            <a:off x="4395788" y="1681163"/>
            <a:ext cx="1735137" cy="4735512"/>
            <a:chOff x="415925" y="2205038"/>
            <a:chExt cx="3384550" cy="4078287"/>
          </a:xfrm>
        </p:grpSpPr>
        <p:sp>
          <p:nvSpPr>
            <p:cNvPr id="48142" name="타원 2"/>
            <p:cNvSpPr>
              <a:spLocks noChangeArrowheads="1"/>
            </p:cNvSpPr>
            <p:nvPr/>
          </p:nvSpPr>
          <p:spPr bwMode="auto">
            <a:xfrm>
              <a:off x="415925" y="2205038"/>
              <a:ext cx="576263" cy="481012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</a:ln>
          </p:spPr>
          <p:txBody>
            <a:bodyPr/>
            <a:lstStyle/>
            <a:p>
              <a:pPr eaLnBrk="0" latinLnBrk="0" hangingPunct="0"/>
              <a:endParaRPr kumimoji="0" lang="ko-KR" altLang="en-US">
                <a:ea typeface="Osaka"/>
                <a:cs typeface="Osaka"/>
              </a:endParaRPr>
            </a:p>
          </p:txBody>
        </p:sp>
        <p:sp>
          <p:nvSpPr>
            <p:cNvPr id="48143" name="타원 8"/>
            <p:cNvSpPr>
              <a:spLocks noChangeArrowheads="1"/>
            </p:cNvSpPr>
            <p:nvPr/>
          </p:nvSpPr>
          <p:spPr bwMode="auto">
            <a:xfrm>
              <a:off x="415925" y="3833813"/>
              <a:ext cx="3384550" cy="2449512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</a:ln>
          </p:spPr>
          <p:txBody>
            <a:bodyPr/>
            <a:lstStyle/>
            <a:p>
              <a:pPr eaLnBrk="0" latinLnBrk="0" hangingPunct="0"/>
              <a:endParaRPr kumimoji="0" lang="ko-KR" altLang="en-US">
                <a:ea typeface="Osaka"/>
                <a:cs typeface="Osaka"/>
              </a:endParaRPr>
            </a:p>
          </p:txBody>
        </p:sp>
        <p:sp>
          <p:nvSpPr>
            <p:cNvPr id="48144" name="자유형 3"/>
            <p:cNvSpPr/>
            <p:nvPr/>
          </p:nvSpPr>
          <p:spPr bwMode="auto">
            <a:xfrm>
              <a:off x="431800" y="2527300"/>
              <a:ext cx="228600" cy="2260600"/>
            </a:xfrm>
            <a:custGeom>
              <a:avLst/>
              <a:gdLst>
                <a:gd name="T0" fmla="*/ 0 w 228673"/>
                <a:gd name="T1" fmla="*/ 0 h 2260600"/>
                <a:gd name="T2" fmla="*/ 227505 w 228673"/>
                <a:gd name="T3" fmla="*/ 812800 h 2260600"/>
                <a:gd name="T4" fmla="*/ 25280 w 228673"/>
                <a:gd name="T5" fmla="*/ 2260600 h 2260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673" h="2260600">
                  <a:moveTo>
                    <a:pt x="0" y="0"/>
                  </a:moveTo>
                  <a:cubicBezTo>
                    <a:pt x="112183" y="218016"/>
                    <a:pt x="224367" y="436033"/>
                    <a:pt x="228600" y="812800"/>
                  </a:cubicBezTo>
                  <a:cubicBezTo>
                    <a:pt x="232833" y="1189567"/>
                    <a:pt x="52917" y="1985433"/>
                    <a:pt x="25400" y="22606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145" name="자유형 5"/>
            <p:cNvSpPr/>
            <p:nvPr/>
          </p:nvSpPr>
          <p:spPr bwMode="auto">
            <a:xfrm>
              <a:off x="992188" y="2455863"/>
              <a:ext cx="2057400" cy="1573212"/>
            </a:xfrm>
            <a:custGeom>
              <a:avLst/>
              <a:gdLst>
                <a:gd name="T0" fmla="*/ 16019 w 2075885"/>
                <a:gd name="T1" fmla="*/ 0 h 1638300"/>
                <a:gd name="T2" fmla="*/ 258162 w 2075885"/>
                <a:gd name="T3" fmla="*/ 438294 h 1638300"/>
                <a:gd name="T4" fmla="*/ 1799065 w 2075885"/>
                <a:gd name="T5" fmla="*/ 856666 h 16383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5885" h="1638300">
                  <a:moveTo>
                    <a:pt x="18485" y="0"/>
                  </a:moveTo>
                  <a:cubicBezTo>
                    <a:pt x="-13265" y="282575"/>
                    <a:pt x="-45015" y="565150"/>
                    <a:pt x="297885" y="838200"/>
                  </a:cubicBezTo>
                  <a:cubicBezTo>
                    <a:pt x="640785" y="1111250"/>
                    <a:pt x="1358335" y="1374775"/>
                    <a:pt x="2075885" y="16383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ko-KR" altLang="en-US"/>
            </a:p>
          </p:txBody>
        </p:sp>
      </p:grpSp>
      <p:pic>
        <p:nvPicPr>
          <p:cNvPr id="85006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2750" y="4337050"/>
            <a:ext cx="1362075" cy="10572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238092" y="857232"/>
            <a:ext cx="453548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defTabSz="1014730">
              <a:spcBef>
                <a:spcPct val="20000"/>
              </a:spcBef>
              <a:defRPr/>
            </a:pPr>
            <a:r>
              <a:rPr lang="en-US" altLang="ko-KR" sz="1400" i="1" dirty="0">
                <a:solidFill>
                  <a:srgbClr val="FF0000"/>
                </a:solidFill>
                <a:ea typeface="돋움" pitchFamily="50" charset="-127"/>
              </a:rPr>
              <a:t>-&gt; Refer to  Oil Level Gauge </a:t>
            </a:r>
            <a:r>
              <a:rPr lang="en-US" altLang="ko-KR" sz="1400" i="1" dirty="0" smtClean="0">
                <a:solidFill>
                  <a:srgbClr val="FF0000"/>
                </a:solidFill>
                <a:ea typeface="돋움" pitchFamily="50" charset="-127"/>
              </a:rPr>
              <a:t>Manual</a:t>
            </a:r>
            <a:endParaRPr lang="en-US" altLang="ko-KR" sz="1400" i="1" dirty="0" smtClean="0">
              <a:solidFill>
                <a:srgbClr val="FF0000"/>
              </a:solidFill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en-US" altLang="zh-CN" sz="1400" i="1" dirty="0" smtClean="0">
                <a:solidFill>
                  <a:srgbClr val="FF0000"/>
                </a:solidFill>
                <a:latin typeface="돋움" pitchFamily="50" charset="-127"/>
                <a:ea typeface="돋움" pitchFamily="50" charset="-127"/>
              </a:rPr>
              <a:t>   </a:t>
            </a:r>
            <a:r>
              <a:rPr lang="zh-CN" altLang="en-US" sz="1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参考油位计安装手册</a:t>
            </a:r>
            <a:r>
              <a:rPr lang="en-US" altLang="ko-KR" sz="1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AB5597B4-8110-4A4A-97DE-DD1C924D36E2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9156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4655" y="406400"/>
            <a:ext cx="1358900" cy="48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68313" y="436563"/>
            <a:ext cx="7556521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dirty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Pressure Relief Device For  </a:t>
            </a: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Tank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油箱压力释放阀</a:t>
            </a:r>
            <a:endParaRPr lang="en-US" altLang="ko-KR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751638" y="1465263"/>
            <a:ext cx="2305050" cy="526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A. </a:t>
            </a:r>
            <a:r>
              <a:rPr lang="en-US" altLang="ko-KR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Function</a:t>
            </a:r>
            <a:r>
              <a:rPr lang="zh-CN" altLang="en-US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功能</a:t>
            </a:r>
            <a:endParaRPr lang="en-US" altLang="ko-KR" sz="1400" dirty="0">
              <a:solidFill>
                <a:srgbClr val="0000FF"/>
              </a:solidFill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: Internal fault, tripping signal issued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 smtClean="0">
                <a:latin typeface="+mn-lt"/>
                <a:ea typeface="HY헤드라인M" pitchFamily="18" charset="-127"/>
              </a:rPr>
              <a:t>    </a:t>
            </a:r>
            <a:r>
              <a:rPr lang="zh-CN" altLang="en-US" sz="1400" dirty="0" smtClean="0">
                <a:latin typeface="+mn-lt"/>
                <a:ea typeface="HY헤드라인M" pitchFamily="18" charset="-127"/>
              </a:rPr>
              <a:t>内部故障，跳闸信号发出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B. Operating </a:t>
            </a:r>
            <a:r>
              <a:rPr lang="en-US" altLang="ko-KR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Value</a:t>
            </a:r>
            <a:r>
              <a:rPr lang="zh-CN" altLang="en-US" sz="1400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操作值</a:t>
            </a:r>
            <a:endParaRPr lang="en-US" altLang="ko-KR" sz="14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a. 10psi ± 10%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b. 0.7kg/㎠ ± 10%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C. Mounting </a:t>
            </a:r>
            <a:r>
              <a:rPr lang="en-US" altLang="ko-KR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Position</a:t>
            </a:r>
            <a:endParaRPr lang="en-US" altLang="ko-KR" sz="1400" dirty="0" smtClean="0">
              <a:solidFill>
                <a:srgbClr val="0000FF"/>
              </a:solidFill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CN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    </a:t>
            </a:r>
            <a:r>
              <a:rPr lang="zh-CN" altLang="en-US" sz="1400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安装位置</a:t>
            </a:r>
            <a:endParaRPr lang="en-US" altLang="ko-KR" sz="14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a. Trans. Upper 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Cover</a:t>
            </a:r>
            <a:endParaRPr lang="en-US" altLang="ko-KR" sz="1400" dirty="0" smtClean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zh-CN" altLang="en-US" sz="1400" dirty="0" smtClean="0">
                <a:latin typeface="+mn-lt"/>
                <a:ea typeface="HY헤드라인M" pitchFamily="18" charset="-127"/>
              </a:rPr>
              <a:t>顶盖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 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</a:t>
            </a:r>
            <a:endParaRPr lang="en-US" altLang="en-US" sz="1400" dirty="0">
              <a:latin typeface="+mn-lt"/>
              <a:ea typeface="HY헤드라인M" pitchFamily="18" charset="-127"/>
            </a:endParaRPr>
          </a:p>
        </p:txBody>
      </p:sp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2070100"/>
            <a:ext cx="4025900" cy="347186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4088" y="1557338"/>
            <a:ext cx="2965450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7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8" y="3141663"/>
            <a:ext cx="296545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2" name="타원 9"/>
          <p:cNvSpPr>
            <a:spLocks noChangeArrowheads="1"/>
          </p:cNvSpPr>
          <p:nvPr/>
        </p:nvSpPr>
        <p:spPr bwMode="auto">
          <a:xfrm>
            <a:off x="1717675" y="3741738"/>
            <a:ext cx="288925" cy="287337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</a:ln>
        </p:spPr>
        <p:txBody>
          <a:bodyPr/>
          <a:lstStyle/>
          <a:p>
            <a:pPr eaLnBrk="0" latinLnBrk="0" hangingPunct="0"/>
            <a:endParaRPr kumimoji="0" lang="ko-KR" altLang="en-US"/>
          </a:p>
        </p:txBody>
      </p:sp>
      <p:sp>
        <p:nvSpPr>
          <p:cNvPr id="49163" name="타원 10"/>
          <p:cNvSpPr>
            <a:spLocks noChangeArrowheads="1"/>
          </p:cNvSpPr>
          <p:nvPr/>
        </p:nvSpPr>
        <p:spPr bwMode="auto">
          <a:xfrm>
            <a:off x="992188" y="3270250"/>
            <a:ext cx="288925" cy="287338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</a:ln>
        </p:spPr>
        <p:txBody>
          <a:bodyPr/>
          <a:lstStyle/>
          <a:p>
            <a:pPr eaLnBrk="0" latinLnBrk="0" hangingPunct="0"/>
            <a:endParaRPr kumimoji="0" lang="ko-KR" altLang="en-US"/>
          </a:p>
        </p:txBody>
      </p:sp>
      <p:sp>
        <p:nvSpPr>
          <p:cNvPr id="49164" name="아래쪽 화살표 13"/>
          <p:cNvSpPr>
            <a:spLocks noChangeArrowheads="1"/>
          </p:cNvSpPr>
          <p:nvPr/>
        </p:nvSpPr>
        <p:spPr bwMode="auto">
          <a:xfrm>
            <a:off x="1035050" y="2973388"/>
            <a:ext cx="179388" cy="287337"/>
          </a:xfrm>
          <a:prstGeom prst="downArrow">
            <a:avLst>
              <a:gd name="adj1" fmla="val 50000"/>
              <a:gd name="adj2" fmla="val 5018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</a:ln>
        </p:spPr>
        <p:txBody>
          <a:bodyPr/>
          <a:lstStyle/>
          <a:p>
            <a:pPr eaLnBrk="0" latinLnBrk="0" hangingPunct="0"/>
            <a:endParaRPr kumimoji="0" lang="ko-KR" altLang="en-US"/>
          </a:p>
        </p:txBody>
      </p:sp>
      <p:sp>
        <p:nvSpPr>
          <p:cNvPr id="49165" name="아래쪽 화살표 14"/>
          <p:cNvSpPr>
            <a:spLocks noChangeArrowheads="1"/>
          </p:cNvSpPr>
          <p:nvPr/>
        </p:nvSpPr>
        <p:spPr bwMode="auto">
          <a:xfrm>
            <a:off x="1763713" y="3435350"/>
            <a:ext cx="179387" cy="287338"/>
          </a:xfrm>
          <a:prstGeom prst="downArrow">
            <a:avLst>
              <a:gd name="adj1" fmla="val 50000"/>
              <a:gd name="adj2" fmla="val 50182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</a:ln>
        </p:spPr>
        <p:txBody>
          <a:bodyPr/>
          <a:lstStyle/>
          <a:p>
            <a:pPr eaLnBrk="0" latinLnBrk="0" hangingPunct="0"/>
            <a:endParaRPr kumimoji="0" lang="ko-KR" altLang="en-US"/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523844" y="1000108"/>
            <a:ext cx="453548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defTabSz="1014730">
              <a:spcBef>
                <a:spcPct val="20000"/>
              </a:spcBef>
              <a:defRPr/>
            </a:pPr>
            <a:r>
              <a:rPr lang="en-US" altLang="ko-KR" sz="1400" i="1" dirty="0">
                <a:solidFill>
                  <a:srgbClr val="FF0000"/>
                </a:solidFill>
                <a:ea typeface="돋움" pitchFamily="50" charset="-127"/>
              </a:rPr>
              <a:t>-&gt; Refer to  Pressure Relief Device </a:t>
            </a:r>
            <a:r>
              <a:rPr lang="en-US" altLang="ko-KR" sz="1400" i="1" dirty="0" smtClean="0">
                <a:solidFill>
                  <a:srgbClr val="FF0000"/>
                </a:solidFill>
                <a:ea typeface="돋움" pitchFamily="50" charset="-127"/>
              </a:rPr>
              <a:t>Manual</a:t>
            </a:r>
            <a:endParaRPr lang="en-US" altLang="ko-KR" sz="1400" i="1" dirty="0" smtClean="0">
              <a:solidFill>
                <a:srgbClr val="FF0000"/>
              </a:solidFill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参考压力释放阀手册</a:t>
            </a:r>
            <a:r>
              <a:rPr lang="en-US" altLang="ko-KR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0" tIns="47891" rIns="95780" bIns="47891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latinLnBrk="0">
              <a:defRPr/>
            </a:pPr>
            <a:fld id="{E8100276-E7AC-470C-9897-CFAE0A274C90}" type="slidenum">
              <a:rPr kumimoji="0" lang="en-US" altLang="ko-KR" sz="1500" smtClean="0">
                <a:solidFill>
                  <a:schemeClr val="bg2"/>
                </a:solidFill>
                <a:latin typeface="+mn-lt"/>
                <a:ea typeface="Osaka"/>
                <a:cs typeface="Osaka"/>
              </a:rPr>
            </a:fld>
            <a:endParaRPr kumimoji="0" lang="en-US" altLang="ko-KR" sz="1500" smtClean="0">
              <a:solidFill>
                <a:schemeClr val="bg2"/>
              </a:solidFill>
              <a:latin typeface="+mn-lt"/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3316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0835" y="396240"/>
            <a:ext cx="1470660" cy="52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7988" y="436563"/>
            <a:ext cx="5913437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dirty="0">
                <a:solidFill>
                  <a:schemeClr val="bg1"/>
                </a:solidFill>
                <a:latin typeface="+mn-lt"/>
                <a:ea typeface="HY헤드라인M" pitchFamily="18" charset="-127"/>
              </a:rPr>
              <a:t>From Port To Site </a:t>
            </a:r>
            <a:r>
              <a:rPr lang="en-US" altLang="ko-KR" sz="2000" dirty="0" smtClean="0">
                <a:solidFill>
                  <a:schemeClr val="bg1"/>
                </a:solidFill>
                <a:latin typeface="+mn-lt"/>
                <a:ea typeface="HY헤드라인M" pitchFamily="18" charset="-127"/>
              </a:rPr>
              <a:t>Foundation</a:t>
            </a:r>
            <a:r>
              <a:rPr lang="zh-CN" altLang="en-US" sz="20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港口至地基</a:t>
            </a:r>
            <a:endParaRPr lang="en-US" altLang="ko-KR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68313" y="4941888"/>
            <a:ext cx="84248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600" b="1" dirty="0">
                <a:latin typeface="+mn-lt"/>
                <a:ea typeface="휴먼둥근헤드라인" pitchFamily="18" charset="-127"/>
              </a:rPr>
              <a:t>·</a:t>
            </a:r>
            <a:endParaRPr lang="en-US" altLang="ko-KR" sz="1600" dirty="0">
              <a:latin typeface="+mn-lt"/>
              <a:ea typeface="휴먼둥근헤드라인" pitchFamily="18" charset="-127"/>
            </a:endParaRPr>
          </a:p>
        </p:txBody>
      </p:sp>
      <p:pic>
        <p:nvPicPr>
          <p:cNvPr id="6964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825" y="981075"/>
            <a:ext cx="4432300" cy="230346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5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2650" y="2133600"/>
            <a:ext cx="2563813" cy="14906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7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1825" y="3814763"/>
            <a:ext cx="4432300" cy="215423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6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65663" y="4797425"/>
            <a:ext cx="2590800" cy="147161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8" name="Picture 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81875" y="4797425"/>
            <a:ext cx="1963738" cy="147161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9" name="Picture 1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29170" y="2133600"/>
            <a:ext cx="1963738" cy="14906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5168900" y="1052830"/>
            <a:ext cx="4560570" cy="86423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T</a:t>
            </a:r>
            <a:r>
              <a:rPr lang="en-US" altLang="ko-KR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ransformer Active Part</a:t>
            </a:r>
            <a:r>
              <a:rPr lang="en-US" altLang="zh-CN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</a:t>
            </a:r>
            <a:r>
              <a:rPr lang="en-US" altLang="ko-KR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Unloading</a:t>
            </a:r>
            <a:endParaRPr lang="en-US" altLang="ko-KR" sz="2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defRPr/>
            </a:pPr>
            <a:r>
              <a:rPr lang="zh-CN" altLang="en-US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   变压器主体卸载</a:t>
            </a:r>
            <a:endParaRPr lang="en-US" altLang="ko-KR" sz="2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167312" y="3815102"/>
            <a:ext cx="4178176" cy="86409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Transport to site.</a:t>
            </a:r>
            <a:r>
              <a:rPr lang="zh-CN" altLang="en-US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运输至现场</a:t>
            </a:r>
            <a:endParaRPr lang="en-US" altLang="ko-KR" sz="2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AE0FB2B4-F2A3-479D-9BAD-703A61A5CFBD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0180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93380" y="400685"/>
            <a:ext cx="1416050" cy="50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68312" y="436563"/>
            <a:ext cx="62706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dirty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OLTC Protective </a:t>
            </a: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Relay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开关保护继电器</a:t>
            </a:r>
            <a:endParaRPr lang="en-US" altLang="ko-KR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321425" y="1547813"/>
            <a:ext cx="3240088" cy="515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A. </a:t>
            </a:r>
            <a:r>
              <a:rPr lang="en-US" altLang="ko-KR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Function</a:t>
            </a:r>
            <a:r>
              <a:rPr lang="zh-CN" altLang="en-US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功能</a:t>
            </a:r>
            <a:endParaRPr lang="en-US" altLang="ko-KR" sz="1400" dirty="0">
              <a:solidFill>
                <a:srgbClr val="0000FF"/>
              </a:solidFill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: Make a Trip 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Signal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  to OLTC Diverter Switch fault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.</a:t>
            </a:r>
            <a:endParaRPr lang="en-US" altLang="ko-KR" sz="1400" dirty="0" smtClean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CN" sz="1400" dirty="0" smtClean="0">
                <a:latin typeface="+mn-lt"/>
                <a:ea typeface="HY헤드라인M" pitchFamily="18" charset="-127"/>
              </a:rPr>
              <a:t>     </a:t>
            </a:r>
            <a:r>
              <a:rPr lang="zh-CN" altLang="en-US" sz="1400" dirty="0" smtClean="0">
                <a:latin typeface="+mn-lt"/>
                <a:ea typeface="HY헤드라인M" pitchFamily="18" charset="-127"/>
              </a:rPr>
              <a:t>开关转换器故障，</a:t>
            </a:r>
            <a:r>
              <a:rPr lang="zh-CN" altLang="en-US" sz="1400" dirty="0" smtClean="0">
                <a:ea typeface="HY헤드라인M" pitchFamily="18" charset="-127"/>
              </a:rPr>
              <a:t>跳闸信号发出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B. Operating </a:t>
            </a:r>
            <a:r>
              <a:rPr lang="en-US" altLang="ko-KR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Value</a:t>
            </a:r>
            <a:r>
              <a:rPr lang="zh-CN" altLang="en-US" sz="1400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操作值</a:t>
            </a:r>
            <a:endParaRPr lang="en-US" altLang="ko-KR" sz="14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a. Oil 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Surge</a:t>
            </a:r>
            <a:r>
              <a:rPr lang="zh-CN" altLang="en-US" sz="1400" dirty="0" smtClean="0">
                <a:latin typeface="+mn-lt"/>
                <a:ea typeface="HY헤드라인M" pitchFamily="18" charset="-127"/>
              </a:rPr>
              <a:t>油上升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  1.2m/sec</a:t>
            </a:r>
            <a:r>
              <a:rPr lang="en-US" altLang="ko-KR" sz="1400" dirty="0">
                <a:latin typeface="+mn-lt"/>
              </a:rPr>
              <a:t>± 0.2</a:t>
            </a:r>
            <a:endParaRPr lang="en-US" altLang="ko-KR" sz="1400" dirty="0"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C. Mounting </a:t>
            </a:r>
            <a:r>
              <a:rPr lang="en-US" altLang="ko-KR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Position</a:t>
            </a:r>
            <a:r>
              <a:rPr lang="zh-CN" altLang="en-US" sz="1400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安装位置</a:t>
            </a:r>
            <a:endParaRPr lang="en-US" altLang="ko-KR" sz="14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a. Between OLTC Head cover 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    and OLTC Conservator. </a:t>
            </a:r>
            <a:endParaRPr lang="en-US" altLang="ko-KR" sz="1400" dirty="0" smtClean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开关头盖与开关油枕之间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</a:t>
            </a:r>
            <a:endParaRPr lang="en-US" altLang="en-US" sz="1400" dirty="0">
              <a:latin typeface="+mn-lt"/>
              <a:ea typeface="HY헤드라인M" pitchFamily="18" charset="-127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050" y="2279650"/>
            <a:ext cx="4414838" cy="380682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 descr="S50007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0725" y="1412875"/>
            <a:ext cx="2809875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5" name="타원 9"/>
          <p:cNvSpPr>
            <a:spLocks noChangeArrowheads="1"/>
          </p:cNvSpPr>
          <p:nvPr/>
        </p:nvSpPr>
        <p:spPr bwMode="auto">
          <a:xfrm>
            <a:off x="1730375" y="3294063"/>
            <a:ext cx="287338" cy="287337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</a:ln>
        </p:spPr>
        <p:txBody>
          <a:bodyPr/>
          <a:lstStyle/>
          <a:p>
            <a:pPr eaLnBrk="0" latinLnBrk="0" hangingPunct="0"/>
            <a:endParaRPr kumimoji="0" lang="ko-KR" altLang="en-US"/>
          </a:p>
        </p:txBody>
      </p:sp>
      <p:sp>
        <p:nvSpPr>
          <p:cNvPr id="50186" name="아래쪽 화살표 10"/>
          <p:cNvSpPr>
            <a:spLocks noChangeArrowheads="1"/>
          </p:cNvSpPr>
          <p:nvPr/>
        </p:nvSpPr>
        <p:spPr bwMode="auto">
          <a:xfrm>
            <a:off x="1771650" y="2997200"/>
            <a:ext cx="180975" cy="287338"/>
          </a:xfrm>
          <a:prstGeom prst="downArrow">
            <a:avLst>
              <a:gd name="adj1" fmla="val 50000"/>
              <a:gd name="adj2" fmla="val 4974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</a:ln>
        </p:spPr>
        <p:txBody>
          <a:bodyPr/>
          <a:lstStyle/>
          <a:p>
            <a:pPr eaLnBrk="0" latinLnBrk="0" hangingPunct="0"/>
            <a:endParaRPr kumimoji="0" lang="ko-KR" altLang="en-US"/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523844" y="857232"/>
            <a:ext cx="453548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defTabSz="1014730">
              <a:spcBef>
                <a:spcPct val="20000"/>
              </a:spcBef>
              <a:defRPr/>
            </a:pPr>
            <a:r>
              <a:rPr lang="en-US" altLang="ko-KR" sz="1400" i="1" dirty="0">
                <a:solidFill>
                  <a:srgbClr val="FF0000"/>
                </a:solidFill>
                <a:ea typeface="돋움" pitchFamily="50" charset="-127"/>
              </a:rPr>
              <a:t>-&gt; Refer to  OLTC Protective </a:t>
            </a:r>
            <a:r>
              <a:rPr lang="en-US" altLang="ko-KR" sz="1400" i="1" dirty="0" smtClean="0">
                <a:solidFill>
                  <a:srgbClr val="FF0000"/>
                </a:solidFill>
                <a:ea typeface="돋움" pitchFamily="50" charset="-127"/>
              </a:rPr>
              <a:t>Manual</a:t>
            </a:r>
            <a:endParaRPr lang="en-US" altLang="ko-KR" sz="1400" i="1" dirty="0" smtClean="0">
              <a:solidFill>
                <a:srgbClr val="FF0000"/>
              </a:solidFill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参考开关保护手册</a:t>
            </a:r>
            <a:r>
              <a:rPr lang="en-US" altLang="ko-KR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F768B4A4-5CE5-4EDA-8EF5-59A4FF898BFD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1204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91475" y="406400"/>
            <a:ext cx="140208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68313" y="436563"/>
            <a:ext cx="50610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dirty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Rapid Pressure Rise </a:t>
            </a: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Relay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快速上升继电器</a:t>
            </a:r>
            <a:endParaRPr lang="en-US" altLang="ko-KR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321425" y="1547813"/>
            <a:ext cx="3240088" cy="472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A. </a:t>
            </a:r>
            <a:r>
              <a:rPr lang="en-US" altLang="ko-KR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Function</a:t>
            </a:r>
            <a:r>
              <a:rPr lang="zh-CN" altLang="en-US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功能</a:t>
            </a:r>
            <a:endParaRPr lang="en-US" altLang="ko-KR" sz="1400" dirty="0">
              <a:solidFill>
                <a:srgbClr val="0000FF"/>
              </a:solidFill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: Internal fault, tripping signal issued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    </a:t>
            </a:r>
            <a:r>
              <a:rPr lang="zh-CN" altLang="en-US" sz="1400" dirty="0" smtClean="0">
                <a:latin typeface="+mn-lt"/>
                <a:ea typeface="HY헤드라인M" pitchFamily="18" charset="-127"/>
              </a:rPr>
              <a:t>内部故障，跳闸信号发出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B. Operating </a:t>
            </a:r>
            <a:r>
              <a:rPr lang="en-US" altLang="ko-KR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Value</a:t>
            </a:r>
            <a:r>
              <a:rPr lang="zh-CN" altLang="en-US" sz="1400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操作值</a:t>
            </a:r>
            <a:endParaRPr lang="en-US" altLang="ko-KR" sz="1400" dirty="0">
              <a:solidFill>
                <a:srgbClr val="0000FF"/>
              </a:solidFill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</a:rPr>
              <a:t> a. Pressure rate 1.0 ~ 200 </a:t>
            </a:r>
            <a:r>
              <a:rPr lang="en-US" altLang="ko-KR" sz="1400" dirty="0" smtClean="0">
                <a:latin typeface="+mn-lt"/>
              </a:rPr>
              <a:t>psi-sec</a:t>
            </a:r>
            <a:endParaRPr lang="en-US" altLang="ko-KR" sz="1400" dirty="0" smtClean="0"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释放压力速率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</a:rPr>
              <a:t> b. Various response time c</a:t>
            </a:r>
            <a:r>
              <a:rPr lang="en-US" altLang="ko-KR" sz="1400" dirty="0" smtClean="0">
                <a:latin typeface="+mn-lt"/>
              </a:rPr>
              <a:t>hart</a:t>
            </a:r>
            <a:endParaRPr lang="en-US" altLang="ko-KR" sz="1400" dirty="0" smtClean="0"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各种反应时间图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C. Mounting </a:t>
            </a:r>
            <a:r>
              <a:rPr lang="en-US" altLang="ko-KR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Position</a:t>
            </a:r>
            <a:r>
              <a:rPr lang="zh-CN" altLang="en-US" sz="1400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安装位置</a:t>
            </a:r>
            <a:endParaRPr lang="en-US" altLang="ko-KR" sz="14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a. Side on the main tank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.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油箱侧</a:t>
            </a: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</a:t>
            </a:r>
            <a:endParaRPr lang="en-US" altLang="en-US" sz="1400" dirty="0">
              <a:latin typeface="+mn-lt"/>
              <a:ea typeface="HY헤드라인M" pitchFamily="18" charset="-127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263" y="2476500"/>
            <a:ext cx="4416425" cy="380682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0" descr="S50005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3075" y="1468438"/>
            <a:ext cx="3106738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9" name="타원 8"/>
          <p:cNvSpPr>
            <a:spLocks noChangeArrowheads="1"/>
          </p:cNvSpPr>
          <p:nvPr/>
        </p:nvSpPr>
        <p:spPr bwMode="auto">
          <a:xfrm>
            <a:off x="1593850" y="4667250"/>
            <a:ext cx="287338" cy="287338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</a:ln>
        </p:spPr>
        <p:txBody>
          <a:bodyPr/>
          <a:lstStyle/>
          <a:p>
            <a:pPr eaLnBrk="0" latinLnBrk="0" hangingPunct="0"/>
            <a:endParaRPr kumimoji="0" lang="ko-KR" altLang="en-US"/>
          </a:p>
        </p:txBody>
      </p:sp>
      <p:sp>
        <p:nvSpPr>
          <p:cNvPr id="51210" name="아래쪽 화살표 9"/>
          <p:cNvSpPr>
            <a:spLocks noChangeArrowheads="1"/>
          </p:cNvSpPr>
          <p:nvPr/>
        </p:nvSpPr>
        <p:spPr bwMode="auto">
          <a:xfrm rot="-5400000">
            <a:off x="1360488" y="4667250"/>
            <a:ext cx="179388" cy="287337"/>
          </a:xfrm>
          <a:prstGeom prst="downArrow">
            <a:avLst>
              <a:gd name="adj1" fmla="val 50000"/>
              <a:gd name="adj2" fmla="val 5018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</a:ln>
        </p:spPr>
        <p:txBody>
          <a:bodyPr/>
          <a:lstStyle/>
          <a:p>
            <a:pPr eaLnBrk="0" latinLnBrk="0" hangingPunct="0"/>
            <a:endParaRPr kumimoji="0" lang="ko-KR" altLang="en-US"/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452406" y="928670"/>
            <a:ext cx="453548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defTabSz="1014730">
              <a:spcBef>
                <a:spcPct val="20000"/>
              </a:spcBef>
              <a:defRPr/>
            </a:pPr>
            <a:r>
              <a:rPr lang="en-US" altLang="ko-KR" sz="1400" i="1" dirty="0">
                <a:solidFill>
                  <a:srgbClr val="FF0000"/>
                </a:solidFill>
                <a:ea typeface="돋움" pitchFamily="50" charset="-127"/>
              </a:rPr>
              <a:t>-&gt; Refer to  Rapid Pressure Rise Relay </a:t>
            </a:r>
            <a:r>
              <a:rPr lang="en-US" altLang="ko-KR" sz="1400" i="1" dirty="0" smtClean="0">
                <a:solidFill>
                  <a:srgbClr val="FF0000"/>
                </a:solidFill>
                <a:ea typeface="돋움" pitchFamily="50" charset="-127"/>
              </a:rPr>
              <a:t>Manual</a:t>
            </a:r>
            <a:endParaRPr lang="en-US" altLang="ko-KR" sz="1400" i="1" dirty="0" smtClean="0">
              <a:solidFill>
                <a:srgbClr val="FF0000"/>
              </a:solidFill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r>
              <a:rPr lang="zh-CN" altLang="en-US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参考快速上升继电器手册</a:t>
            </a:r>
            <a:r>
              <a:rPr lang="en-US" altLang="ko-KR" sz="1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ko-KR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0843E1E5-9741-4746-8AF3-105D7EC6E9D6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2228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0835" y="400685"/>
            <a:ext cx="1458595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68313" y="436563"/>
            <a:ext cx="55739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dirty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Rapid Pressure Rise </a:t>
            </a: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Relay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快速压力上升继电器</a:t>
            </a:r>
            <a:endParaRPr lang="en-US" altLang="ko-KR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2230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1268413"/>
            <a:ext cx="3446462" cy="444658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</p:pic>
      <p:pic>
        <p:nvPicPr>
          <p:cNvPr id="52231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4350" y="1169988"/>
            <a:ext cx="4589463" cy="522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B0F1305C-4150-4E2B-9D64-F80B3CEAAF42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3252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8300" y="400685"/>
            <a:ext cx="1421130" cy="50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10256" y="1000108"/>
            <a:ext cx="3455988" cy="472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A. </a:t>
            </a:r>
            <a:r>
              <a:rPr lang="en-US" altLang="ko-KR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Function</a:t>
            </a:r>
            <a:r>
              <a:rPr lang="zh-CN" altLang="en-US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功能</a:t>
            </a:r>
            <a:endParaRPr lang="en-US" altLang="ko-KR" sz="1400" dirty="0">
              <a:solidFill>
                <a:srgbClr val="0000FF"/>
              </a:solidFill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a. Internal fault, alarm&amp;trip signal issued</a:t>
            </a: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内部故障， 报警</a:t>
            </a:r>
            <a:r>
              <a:rPr lang="en-US" altLang="zh-CN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&amp;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跳闸信号发出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b. Fan Motor Operation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风机操作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B. Operating </a:t>
            </a:r>
            <a:r>
              <a:rPr lang="en-US" altLang="ko-KR" sz="1400" dirty="0" smtClean="0">
                <a:solidFill>
                  <a:srgbClr val="0000FF"/>
                </a:solidFill>
                <a:latin typeface="+mn-lt"/>
                <a:ea typeface="HY헤드라인M" pitchFamily="18" charset="-127"/>
              </a:rPr>
              <a:t>Values</a:t>
            </a:r>
            <a:r>
              <a:rPr lang="zh-CN" altLang="en-US" sz="1400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操作值</a:t>
            </a:r>
            <a:endParaRPr lang="en-US" altLang="ko-KR" sz="1400" dirty="0">
              <a:solidFill>
                <a:srgbClr val="0000FF"/>
              </a:solidFill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a. O.T.I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   - 95℃ : 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Alarm</a:t>
            </a:r>
            <a:r>
              <a:rPr lang="zh-CN" altLang="en-US" sz="1400" dirty="0" smtClean="0">
                <a:latin typeface="+mn-lt"/>
                <a:ea typeface="HY헤드라인M" pitchFamily="18" charset="-127"/>
              </a:rPr>
              <a:t>报警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   - 105℃ : 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Trip</a:t>
            </a:r>
            <a:r>
              <a:rPr lang="zh-CN" altLang="en-US" sz="1400" dirty="0" smtClean="0">
                <a:latin typeface="+mn-lt"/>
                <a:ea typeface="HY헤드라인M" pitchFamily="18" charset="-127"/>
              </a:rPr>
              <a:t>跳闸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b. W.T.I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   - 55℃ : Fan Motor 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Operation</a:t>
            </a:r>
            <a:r>
              <a:rPr lang="zh-CN" altLang="en-US" sz="1400" dirty="0" smtClean="0">
                <a:latin typeface="+mn-lt"/>
                <a:ea typeface="HY헤드라인M" pitchFamily="18" charset="-127"/>
              </a:rPr>
              <a:t>风机操作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   - 40~45</a:t>
            </a:r>
            <a:r>
              <a:rPr lang="en-US" altLang="ko-KR" sz="1400" dirty="0">
                <a:ea typeface="HY헤드라인M" pitchFamily="18" charset="-127"/>
              </a:rPr>
              <a:t> ℃ : Fan </a:t>
            </a:r>
            <a:r>
              <a:rPr lang="en-US" altLang="ko-KR" sz="1400" dirty="0" smtClean="0">
                <a:ea typeface="HY헤드라인M" pitchFamily="18" charset="-127"/>
              </a:rPr>
              <a:t>Stop</a:t>
            </a:r>
            <a:r>
              <a:rPr lang="zh-CN" altLang="en-US" sz="1400" dirty="0" smtClean="0">
                <a:ea typeface="HY헤드라인M" pitchFamily="18" charset="-127"/>
              </a:rPr>
              <a:t>风机停止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defRPr/>
            </a:pP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   - 105℃ : 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Alarm</a:t>
            </a:r>
            <a:r>
              <a:rPr lang="zh-CN" altLang="en-US" sz="1400" dirty="0" smtClean="0">
                <a:latin typeface="+mn-lt"/>
                <a:ea typeface="HY헤드라인M" pitchFamily="18" charset="-127"/>
              </a:rPr>
              <a:t>报警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    - 115℃ : </a:t>
            </a:r>
            <a:r>
              <a:rPr lang="en-US" altLang="ko-KR" sz="1400" dirty="0" smtClean="0">
                <a:latin typeface="+mn-lt"/>
                <a:ea typeface="HY헤드라인M" pitchFamily="18" charset="-127"/>
              </a:rPr>
              <a:t>Trip</a:t>
            </a:r>
            <a:r>
              <a:rPr lang="zh-CN" altLang="en-US" sz="1400" dirty="0" smtClean="0">
                <a:latin typeface="+mn-lt"/>
                <a:ea typeface="HY헤드라인M" pitchFamily="18" charset="-127"/>
              </a:rPr>
              <a:t>跳闸</a:t>
            </a:r>
            <a:endParaRPr lang="en-US" altLang="ko-KR" sz="1400" dirty="0">
              <a:latin typeface="+mn-lt"/>
              <a:ea typeface="HY헤드라인M" pitchFamily="18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1400" dirty="0">
                <a:latin typeface="+mn-lt"/>
                <a:ea typeface="HY헤드라인M" pitchFamily="18" charset="-127"/>
              </a:rPr>
              <a:t> </a:t>
            </a:r>
            <a:endParaRPr lang="en-US" altLang="en-US" sz="1400" dirty="0">
              <a:latin typeface="+mn-lt"/>
              <a:ea typeface="HY헤드라인M" pitchFamily="18" charset="-127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82600" y="508000"/>
            <a:ext cx="61849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dirty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Temperature Indicator (OTI/WTI</a:t>
            </a: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)</a:t>
            </a:r>
            <a:r>
              <a:rPr lang="zh-CN" altLang="en-US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温度计</a:t>
            </a:r>
            <a:endParaRPr lang="en-US" altLang="ko-KR" sz="2000" dirty="0">
              <a:solidFill>
                <a:schemeClr val="bg1"/>
              </a:solidFill>
              <a:latin typeface="+mj-lt"/>
              <a:ea typeface="HY헤드라인M" pitchFamily="18" charset="-127"/>
            </a:endParaRPr>
          </a:p>
        </p:txBody>
      </p:sp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438" y="2565400"/>
            <a:ext cx="4572000" cy="342423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타원 9"/>
          <p:cNvSpPr>
            <a:spLocks noChangeArrowheads="1"/>
          </p:cNvSpPr>
          <p:nvPr/>
        </p:nvSpPr>
        <p:spPr bwMode="auto">
          <a:xfrm>
            <a:off x="2347913" y="4327525"/>
            <a:ext cx="504825" cy="431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</p:spPr>
        <p:txBody>
          <a:bodyPr/>
          <a:lstStyle/>
          <a:p>
            <a:pPr eaLnBrk="0" latinLnBrk="0" hangingPunct="0"/>
            <a:endParaRPr kumimoji="0" lang="ko-KR" altLang="en-US"/>
          </a:p>
        </p:txBody>
      </p:sp>
      <p:sp>
        <p:nvSpPr>
          <p:cNvPr id="53257" name="아래쪽 화살표 10"/>
          <p:cNvSpPr>
            <a:spLocks noChangeArrowheads="1"/>
          </p:cNvSpPr>
          <p:nvPr/>
        </p:nvSpPr>
        <p:spPr bwMode="auto">
          <a:xfrm rot="-5400000">
            <a:off x="2003425" y="4359276"/>
            <a:ext cx="269875" cy="419100"/>
          </a:xfrm>
          <a:prstGeom prst="downArrow">
            <a:avLst>
              <a:gd name="adj1" fmla="val 50000"/>
              <a:gd name="adj2" fmla="val 49989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</a:ln>
        </p:spPr>
        <p:txBody>
          <a:bodyPr/>
          <a:lstStyle/>
          <a:p>
            <a:pPr eaLnBrk="0" latinLnBrk="0" hangingPunct="0"/>
            <a:endParaRPr kumimoji="0" lang="ko-KR" altLang="en-US"/>
          </a:p>
        </p:txBody>
      </p:sp>
      <p:pic>
        <p:nvPicPr>
          <p:cNvPr id="53258" name="Picture 4" descr="SV30006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8422" y="1071546"/>
            <a:ext cx="2232025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380968" y="1000108"/>
            <a:ext cx="453548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defTabSz="1014730">
              <a:spcBef>
                <a:spcPct val="20000"/>
              </a:spcBef>
              <a:defRPr/>
            </a:pPr>
            <a:r>
              <a:rPr lang="en-US" altLang="ko-KR" sz="1400" i="1" dirty="0">
                <a:solidFill>
                  <a:srgbClr val="FF0000"/>
                </a:solidFill>
                <a:ea typeface="돋움" pitchFamily="50" charset="-127"/>
              </a:rPr>
              <a:t>-&gt; Refer to Temperature Indicator Manual </a:t>
            </a: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defRPr/>
            </a:pPr>
            <a:r>
              <a:rPr lang="zh-CN" altLang="en-US" sz="1600" dirty="0" smtClean="0">
                <a:latin typeface="+mn-lt"/>
                <a:ea typeface="돋움" pitchFamily="50" charset="-127"/>
              </a:rPr>
              <a:t>参考温度计手册</a:t>
            </a:r>
            <a:endParaRPr lang="en-US" altLang="ko-KR" sz="1600" dirty="0">
              <a:latin typeface="+mn-lt"/>
              <a:ea typeface="돋움" pitchFamily="50" charset="-127"/>
            </a:endParaRPr>
          </a:p>
          <a:p>
            <a:pPr marL="379730" indent="-379730" defTabSz="1014730">
              <a:spcBef>
                <a:spcPct val="20000"/>
              </a:spcBef>
              <a:buFontTx/>
              <a:buChar char="•"/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  <a:p>
            <a:pPr defTabSz="1014730">
              <a:spcBef>
                <a:spcPct val="20000"/>
              </a:spcBef>
              <a:defRPr/>
            </a:pPr>
            <a:endParaRPr lang="en-US" altLang="ko-KR" sz="1600" dirty="0">
              <a:latin typeface="+mn-lt"/>
              <a:ea typeface="돋움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BD70B2BB-52C3-43E3-A04F-14A454DDADA0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4276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0200" y="393065"/>
            <a:ext cx="1482090" cy="52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5700" y="2708275"/>
            <a:ext cx="43942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825" y="1539875"/>
            <a:ext cx="42116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23844" y="428604"/>
            <a:ext cx="775654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dirty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Temperature Indicator (OTI/WTI</a:t>
            </a: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)</a:t>
            </a:r>
            <a:r>
              <a:rPr lang="zh-CN" altLang="en-US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温度计</a:t>
            </a:r>
            <a:r>
              <a:rPr lang="en-US" altLang="ko-KR" sz="2000" dirty="0" smtClean="0">
                <a:solidFill>
                  <a:schemeClr val="bg1"/>
                </a:solidFill>
                <a:ea typeface="HY헤드라인M" pitchFamily="18" charset="-127"/>
              </a:rPr>
              <a:t>(OTI/WTI)</a:t>
            </a:r>
            <a:endParaRPr lang="en-US" altLang="ko-KR" sz="2000" dirty="0">
              <a:solidFill>
                <a:schemeClr val="bg1"/>
              </a:solidFill>
              <a:latin typeface="+mj-lt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7340" y="403860"/>
            <a:ext cx="147383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6"/>
          <p:cNvSpPr>
            <a:spLocks noChangeArrowheads="1"/>
          </p:cNvSpPr>
          <p:nvPr/>
        </p:nvSpPr>
        <p:spPr bwMode="auto">
          <a:xfrm>
            <a:off x="1497013" y="3357563"/>
            <a:ext cx="3798887" cy="361950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 wrap="none" anchor="ctr"/>
          <a:lstStyle/>
          <a:p>
            <a:pPr latinLnBrk="0"/>
            <a:r>
              <a:rPr lang="en-US" altLang="ko-KR" sz="3600" dirty="0">
                <a:solidFill>
                  <a:schemeClr val="accent2"/>
                </a:solidFill>
                <a:ea typeface="굴림" pitchFamily="50" charset="-127"/>
                <a:cs typeface="Osaka"/>
              </a:rPr>
              <a:t>4. </a:t>
            </a:r>
            <a:r>
              <a:rPr lang="en-US" altLang="ko-KR" sz="3600" dirty="0" smtClean="0">
                <a:solidFill>
                  <a:schemeClr val="accent2"/>
                </a:solidFill>
                <a:ea typeface="굴림" pitchFamily="50" charset="-127"/>
                <a:cs typeface="Osaka"/>
              </a:rPr>
              <a:t>Maintenance</a:t>
            </a:r>
            <a:r>
              <a:rPr lang="zh-CN" altLang="en-US" sz="3600" dirty="0" smtClean="0">
                <a:solidFill>
                  <a:schemeClr val="accent2"/>
                </a:solidFill>
                <a:ea typeface="굴림" pitchFamily="50" charset="-127"/>
                <a:cs typeface="Osaka"/>
              </a:rPr>
              <a:t>维护</a:t>
            </a:r>
            <a:endParaRPr lang="ko-KR" altLang="en-US" sz="3600" dirty="0">
              <a:solidFill>
                <a:schemeClr val="accent2"/>
              </a:solidFill>
              <a:ea typeface="굴림" pitchFamily="50" charset="-127"/>
              <a:cs typeface="Osak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ACE2A5C1-8BFA-4FC8-A2FF-2764ECC459D3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6324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7340" y="387350"/>
            <a:ext cx="1520190" cy="54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9738" y="436563"/>
            <a:ext cx="34337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n-lt"/>
                <a:ea typeface="HY헤드라인M" pitchFamily="18" charset="-127"/>
              </a:rPr>
              <a:t>Maintenance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维护</a:t>
            </a:r>
            <a:endParaRPr lang="en-US" altLang="ko-KR" sz="20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77850" y="928670"/>
            <a:ext cx="8769350" cy="625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marL="1793875" lvl="1" indent="-533400">
              <a:spcBef>
                <a:spcPct val="20000"/>
              </a:spcBef>
              <a:buClr>
                <a:schemeClr val="tx1"/>
              </a:buClr>
              <a:defRPr/>
            </a:pPr>
            <a:endParaRPr lang="en-US" altLang="ko-KR" sz="1400" dirty="0">
              <a:latin typeface="+mn-lt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ko-KR" sz="1400" dirty="0">
                <a:latin typeface="+mn-lt"/>
              </a:rPr>
              <a:t>Routine </a:t>
            </a:r>
            <a:r>
              <a:rPr lang="en-US" altLang="ko-KR" sz="1400" dirty="0" smtClean="0">
                <a:latin typeface="+mn-lt"/>
              </a:rPr>
              <a:t>Inspections</a:t>
            </a:r>
            <a:r>
              <a:rPr lang="zh-CN" altLang="en-US" sz="1400" dirty="0" smtClean="0">
                <a:latin typeface="+mn-lt"/>
              </a:rPr>
              <a:t>例行检查</a:t>
            </a:r>
            <a:endParaRPr lang="en-US" altLang="ko-KR" sz="1400" dirty="0">
              <a:latin typeface="+mn-lt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ko-KR" sz="1400" dirty="0">
                <a:solidFill>
                  <a:srgbClr val="003399"/>
                </a:solidFill>
                <a:latin typeface="+mn-lt"/>
              </a:rPr>
              <a:t>   The Routine inspections should be made preferably daily on every transformer in service. Oil </a:t>
            </a:r>
            <a:endParaRPr lang="en-US" altLang="ko-KR" sz="1400" dirty="0">
              <a:solidFill>
                <a:srgbClr val="003399"/>
              </a:solidFill>
              <a:latin typeface="+mn-lt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ko-KR" sz="1400" dirty="0">
                <a:solidFill>
                  <a:srgbClr val="003399"/>
                </a:solidFill>
                <a:latin typeface="+mn-lt"/>
              </a:rPr>
              <a:t>   temperature and/or winding temperature, load current, ambient temperature and oil level in a</a:t>
            </a:r>
            <a:endParaRPr lang="en-US" altLang="ko-KR" sz="1400" dirty="0">
              <a:solidFill>
                <a:srgbClr val="003399"/>
              </a:solidFill>
              <a:latin typeface="+mn-lt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ko-KR" sz="1400" dirty="0">
                <a:solidFill>
                  <a:srgbClr val="003399"/>
                </a:solidFill>
                <a:latin typeface="+mn-lt"/>
              </a:rPr>
              <a:t>   transformer should be daily checked and </a:t>
            </a:r>
            <a:r>
              <a:rPr lang="en-US" altLang="ko-KR" sz="1400" dirty="0" smtClean="0">
                <a:solidFill>
                  <a:srgbClr val="003399"/>
                </a:solidFill>
                <a:latin typeface="+mn-lt"/>
              </a:rPr>
              <a:t>recorded</a:t>
            </a:r>
            <a:endParaRPr lang="en-US" altLang="ko-KR" sz="1400" dirty="0" smtClean="0">
              <a:solidFill>
                <a:srgbClr val="003399"/>
              </a:solidFill>
              <a:latin typeface="+mn-lt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ko-KR" sz="1400" dirty="0" smtClean="0">
                <a:solidFill>
                  <a:srgbClr val="0033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1400" dirty="0" smtClean="0">
                <a:solidFill>
                  <a:srgbClr val="0033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变压器每日巡查并记录一下内容：油温，绕组温度，负载电流，周围温度及油位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ko-KR" sz="1400" dirty="0">
                <a:latin typeface="+mn-lt"/>
              </a:rPr>
              <a:t>Periodic </a:t>
            </a:r>
            <a:r>
              <a:rPr lang="en-US" altLang="ko-KR" sz="1400" dirty="0" smtClean="0">
                <a:latin typeface="+mn-lt"/>
              </a:rPr>
              <a:t>Inspections</a:t>
            </a:r>
            <a:r>
              <a:rPr lang="zh-CN" altLang="en-US" sz="1400" dirty="0" smtClean="0">
                <a:latin typeface="+mn-lt"/>
              </a:rPr>
              <a:t>定期检查</a:t>
            </a:r>
            <a:endParaRPr lang="en-US" altLang="ko-KR" sz="1400" dirty="0">
              <a:latin typeface="+mn-lt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ko-KR" sz="1400" dirty="0">
                <a:latin typeface="+mn-lt"/>
              </a:rPr>
              <a:t>   </a:t>
            </a:r>
            <a:r>
              <a:rPr lang="en-US" altLang="ko-KR" sz="1400" dirty="0">
                <a:solidFill>
                  <a:srgbClr val="003399"/>
                </a:solidFill>
                <a:latin typeface="+mn-lt"/>
              </a:rPr>
              <a:t>T</a:t>
            </a:r>
            <a:r>
              <a:rPr lang="en-US" altLang="ko-KR" sz="1400" dirty="0" smtClean="0">
                <a:solidFill>
                  <a:srgbClr val="003399"/>
                </a:solidFill>
              </a:rPr>
              <a:t>he </a:t>
            </a:r>
            <a:r>
              <a:rPr lang="en-US" altLang="ko-KR" sz="1400" dirty="0">
                <a:solidFill>
                  <a:srgbClr val="003399"/>
                </a:solidFill>
              </a:rPr>
              <a:t>periodic inspections should be made occasionally, once every six months or once every </a:t>
            </a:r>
            <a:endParaRPr lang="en-US" altLang="ko-KR" sz="1400" dirty="0">
              <a:solidFill>
                <a:srgbClr val="003399"/>
              </a:solidFill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ko-KR" sz="1400" dirty="0">
                <a:solidFill>
                  <a:srgbClr val="003399"/>
                </a:solidFill>
              </a:rPr>
              <a:t>   three years in order to ascertain the good performance of a transformer and its parts. Most of</a:t>
            </a:r>
            <a:endParaRPr lang="en-US" altLang="ko-KR" sz="1400" dirty="0">
              <a:solidFill>
                <a:srgbClr val="003399"/>
              </a:solidFill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ko-KR" sz="1400" dirty="0">
                <a:solidFill>
                  <a:srgbClr val="003399"/>
                </a:solidFill>
              </a:rPr>
              <a:t>   the periodic inspections should be made in detail when the transformer is de-energized</a:t>
            </a:r>
            <a:r>
              <a:rPr lang="en-US" altLang="ko-KR" sz="1400" dirty="0" smtClean="0">
                <a:solidFill>
                  <a:srgbClr val="003399"/>
                </a:solidFill>
              </a:rPr>
              <a:t>.</a:t>
            </a:r>
            <a:endParaRPr lang="en-US" altLang="ko-KR" sz="1400" dirty="0" smtClean="0">
              <a:solidFill>
                <a:srgbClr val="003399"/>
              </a:solidFill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ko-KR" sz="1400" dirty="0" smtClean="0">
                <a:solidFill>
                  <a:srgbClr val="003399"/>
                </a:solidFill>
                <a:latin typeface="+mn-lt"/>
              </a:rPr>
              <a:t>   </a:t>
            </a:r>
            <a:r>
              <a:rPr lang="zh-CN" altLang="en-US" sz="1400" dirty="0" smtClean="0">
                <a:solidFill>
                  <a:srgbClr val="0033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定期检查：每半年一次或每三年一次，确保变压器及部件性能良好。变压器停电定期检查需详细。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ko-KR" sz="1400" dirty="0">
                <a:latin typeface="+mn-lt"/>
              </a:rPr>
              <a:t>Periodic </a:t>
            </a:r>
            <a:r>
              <a:rPr lang="en-US" altLang="ko-KR" sz="1400" dirty="0" smtClean="0">
                <a:latin typeface="+mn-lt"/>
              </a:rPr>
              <a:t>Testing</a:t>
            </a:r>
            <a:r>
              <a:rPr lang="zh-CN" altLang="en-US" sz="1400" dirty="0" smtClean="0">
                <a:latin typeface="+mn-lt"/>
              </a:rPr>
              <a:t>定期测试</a:t>
            </a:r>
            <a:endParaRPr lang="en-US" altLang="ko-KR" sz="1400" dirty="0">
              <a:latin typeface="+mn-lt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ko-KR" sz="1400" dirty="0">
                <a:solidFill>
                  <a:srgbClr val="003399"/>
                </a:solidFill>
                <a:latin typeface="+mn-lt"/>
              </a:rPr>
              <a:t>   Some additional inspections or measurements of electrical characteristics of a transformer are</a:t>
            </a:r>
            <a:endParaRPr lang="en-US" altLang="ko-KR" sz="1400" dirty="0">
              <a:solidFill>
                <a:srgbClr val="003399"/>
              </a:solidFill>
              <a:latin typeface="+mn-lt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ko-KR" sz="1400" dirty="0">
                <a:solidFill>
                  <a:srgbClr val="003399"/>
                </a:solidFill>
                <a:latin typeface="+mn-lt"/>
              </a:rPr>
              <a:t>   recommended as preventive maintenance actions and when any transformer trouble should be</a:t>
            </a:r>
            <a:endParaRPr lang="en-US" altLang="ko-KR" sz="1400" dirty="0">
              <a:solidFill>
                <a:srgbClr val="003399"/>
              </a:solidFill>
              <a:latin typeface="+mn-lt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ko-KR" sz="1400" dirty="0">
                <a:solidFill>
                  <a:srgbClr val="003399"/>
                </a:solidFill>
                <a:latin typeface="+mn-lt"/>
              </a:rPr>
              <a:t>   investigated.</a:t>
            </a:r>
            <a:endParaRPr lang="en-US" altLang="ko-KR" sz="1400" dirty="0">
              <a:solidFill>
                <a:srgbClr val="003399"/>
              </a:solidFill>
              <a:latin typeface="+mn-lt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defRPr/>
            </a:pPr>
            <a:r>
              <a:rPr lang="zh-CN" altLang="en-US" sz="1400" dirty="0" smtClean="0"/>
              <a:t>    </a:t>
            </a:r>
            <a:r>
              <a:rPr lang="zh-CN" altLang="en-US" sz="1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变压器电气特性额外的检查或测量为预防性维护操作。</a:t>
            </a:r>
            <a:endParaRPr lang="en-US" altLang="ko-KR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ko-KR" sz="1400" dirty="0">
                <a:latin typeface="+mn-lt"/>
              </a:rPr>
              <a:t>Repainting of radiators and transformer tanks, and exchange of parts, gaskets and bearings of </a:t>
            </a:r>
            <a:endParaRPr lang="en-US" altLang="ko-KR" sz="1400" dirty="0">
              <a:latin typeface="+mn-lt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ko-KR" sz="1400" dirty="0">
                <a:latin typeface="+mn-lt"/>
              </a:rPr>
              <a:t>Motors should be planned and executed regularly as a part of an effective preventive maintenance</a:t>
            </a:r>
            <a:endParaRPr lang="en-US" altLang="ko-KR" sz="1400" dirty="0">
              <a:latin typeface="+mn-lt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ko-KR" sz="1400" dirty="0">
                <a:latin typeface="+mn-lt"/>
              </a:rPr>
              <a:t>Program to ensure reliable performance</a:t>
            </a:r>
            <a:r>
              <a:rPr lang="en-US" altLang="ko-KR" sz="1400" dirty="0" smtClean="0">
                <a:latin typeface="+mn-lt"/>
              </a:rPr>
              <a:t>.</a:t>
            </a:r>
            <a:endParaRPr lang="en-US" altLang="ko-KR" sz="1400" dirty="0" smtClean="0">
              <a:latin typeface="+mn-lt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defRPr/>
            </a:pPr>
            <a:r>
              <a:rPr lang="zh-CN" altLang="en-US" sz="1400" dirty="0" smtClean="0">
                <a:latin typeface="+mn-lt"/>
              </a:rPr>
              <a:t>定期维护：对</a:t>
            </a:r>
            <a:r>
              <a:rPr lang="zh-CN" altLang="en-US" sz="1400" dirty="0" smtClean="0">
                <a:latin typeface="+mn-lt"/>
              </a:rPr>
              <a:t>散热器和变压器油箱重新刷漆，更换部件、密封件、风机轴承</a:t>
            </a:r>
            <a:endParaRPr lang="en-US" altLang="ko-KR" sz="1400" dirty="0" smtClean="0">
              <a:latin typeface="+mn-lt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defRPr/>
            </a:pPr>
            <a:endParaRPr lang="en-US" altLang="ko-KR" sz="1400" dirty="0" smtClean="0">
              <a:latin typeface="+mn-lt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defRPr/>
            </a:pPr>
            <a:endParaRPr lang="en-US" altLang="ko-KR" sz="1400" dirty="0" smtClean="0">
              <a:latin typeface="+mn-lt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defRPr/>
            </a:pPr>
            <a:endParaRPr lang="en-US" altLang="ko-KR" sz="1400" dirty="0" smtClean="0">
              <a:latin typeface="+mn-lt"/>
            </a:endParaRPr>
          </a:p>
          <a:p>
            <a:pPr marL="539750" indent="-182880">
              <a:spcBef>
                <a:spcPct val="20000"/>
              </a:spcBef>
              <a:buClr>
                <a:schemeClr val="tx1"/>
              </a:buClr>
              <a:defRPr/>
            </a:pPr>
            <a:endParaRPr lang="en-US" altLang="ko-KR" sz="1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A9524806-B0B5-4F12-94E6-46340ABCAA87}" type="slidenum">
              <a:rPr kumimoji="0" lang="en-US" altLang="ko-KR" sz="1500">
                <a:solidFill>
                  <a:srgbClr val="808080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rgbClr val="808080"/>
              </a:solidFill>
              <a:ea typeface="Osaka"/>
              <a:cs typeface="Osaka"/>
            </a:endParaRPr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</a:pPr>
            <a:r>
              <a:rPr kumimoji="0" lang="en-US" altLang="ko-KR" sz="900" b="1">
                <a:solidFill>
                  <a:srgbClr val="595959"/>
                </a:solidFill>
              </a:rPr>
              <a:t>Global Top Energy Solution Provider</a:t>
            </a:r>
            <a:endParaRPr kumimoji="0" lang="en-US" altLang="ko-KR" sz="900" b="1">
              <a:solidFill>
                <a:srgbClr val="595959"/>
              </a:solidFill>
            </a:endParaRPr>
          </a:p>
        </p:txBody>
      </p:sp>
      <p:pic>
        <p:nvPicPr>
          <p:cNvPr id="57348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3065" y="395605"/>
            <a:ext cx="141097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37"/>
          <p:cNvSpPr txBox="1">
            <a:spLocks noChangeArrowheads="1"/>
          </p:cNvSpPr>
          <p:nvPr/>
        </p:nvSpPr>
        <p:spPr bwMode="auto">
          <a:xfrm>
            <a:off x="439738" y="476250"/>
            <a:ext cx="4008437" cy="4000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dirty="0">
                <a:solidFill>
                  <a:srgbClr val="FFFFFF"/>
                </a:solidFill>
                <a:ea typeface="HY헤드라인M" pitchFamily="18" charset="-127"/>
              </a:rPr>
              <a:t>Routine </a:t>
            </a:r>
            <a:r>
              <a:rPr lang="en-US" altLang="ko-KR" sz="2000" dirty="0" smtClean="0">
                <a:solidFill>
                  <a:srgbClr val="FFFFFF"/>
                </a:solidFill>
                <a:ea typeface="HY헤드라인M" pitchFamily="18" charset="-127"/>
              </a:rPr>
              <a:t>Inspection</a:t>
            </a:r>
            <a:r>
              <a:rPr lang="zh-CN" altLang="en-US" sz="2000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例行检查</a:t>
            </a:r>
            <a:endParaRPr lang="en-US" altLang="ko-KR" sz="200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2804" name="Picture 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9313" y="1052513"/>
            <a:ext cx="8154987" cy="51181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08DA451A-9A38-4AB0-9E38-DA079B5C8153}" type="slidenum">
              <a:rPr kumimoji="0" lang="en-US" altLang="ko-KR" sz="1500">
                <a:solidFill>
                  <a:srgbClr val="808080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rgbClr val="808080"/>
              </a:solidFill>
              <a:ea typeface="Osaka"/>
              <a:cs typeface="Osaka"/>
            </a:endParaRP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</a:pPr>
            <a:r>
              <a:rPr kumimoji="0" lang="en-US" altLang="ko-KR" sz="900" b="1">
                <a:solidFill>
                  <a:srgbClr val="595959"/>
                </a:solidFill>
              </a:rPr>
              <a:t>Global Top Energy Solution Provider</a:t>
            </a:r>
            <a:endParaRPr kumimoji="0" lang="en-US" altLang="ko-KR" sz="900" b="1">
              <a:solidFill>
                <a:srgbClr val="595959"/>
              </a:solidFill>
            </a:endParaRPr>
          </a:p>
        </p:txBody>
      </p:sp>
      <p:pic>
        <p:nvPicPr>
          <p:cNvPr id="58372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0200" y="393065"/>
            <a:ext cx="1482090" cy="52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6" name="Picture 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0" y="1125538"/>
            <a:ext cx="8334375" cy="381635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 Box 37"/>
          <p:cNvSpPr txBox="1">
            <a:spLocks noChangeArrowheads="1"/>
          </p:cNvSpPr>
          <p:nvPr/>
        </p:nvSpPr>
        <p:spPr bwMode="auto">
          <a:xfrm>
            <a:off x="439738" y="476250"/>
            <a:ext cx="4008437" cy="4000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dirty="0">
                <a:solidFill>
                  <a:srgbClr val="FFFFFF"/>
                </a:solidFill>
                <a:ea typeface="HY헤드라인M" pitchFamily="18" charset="-127"/>
              </a:rPr>
              <a:t>Routine </a:t>
            </a:r>
            <a:r>
              <a:rPr lang="en-US" altLang="ko-KR" sz="2000" dirty="0" smtClean="0">
                <a:solidFill>
                  <a:srgbClr val="FFFFFF"/>
                </a:solidFill>
                <a:ea typeface="HY헤드라인M" pitchFamily="18" charset="-127"/>
              </a:rPr>
              <a:t>Inspection</a:t>
            </a:r>
            <a:r>
              <a:rPr lang="zh-CN" altLang="en-US" sz="2000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例行检查</a:t>
            </a:r>
            <a:endParaRPr lang="en-US" altLang="ko-KR" sz="200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3332794E-15BE-400B-B431-EF52306521F5}" type="slidenum">
              <a:rPr kumimoji="0" lang="en-US" altLang="ko-KR" sz="1500">
                <a:solidFill>
                  <a:srgbClr val="808080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rgbClr val="808080"/>
              </a:solidFill>
              <a:ea typeface="Osaka"/>
              <a:cs typeface="Osaka"/>
            </a:endParaRP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</a:pPr>
            <a:r>
              <a:rPr kumimoji="0" lang="en-US" altLang="ko-KR" sz="900" b="1">
                <a:solidFill>
                  <a:srgbClr val="595959"/>
                </a:solidFill>
              </a:rPr>
              <a:t>Global Top Energy Solution Provider</a:t>
            </a:r>
            <a:endParaRPr kumimoji="0" lang="en-US" altLang="ko-KR" sz="900" b="1">
              <a:solidFill>
                <a:srgbClr val="595959"/>
              </a:solidFill>
            </a:endParaRPr>
          </a:p>
        </p:txBody>
      </p:sp>
      <p:pic>
        <p:nvPicPr>
          <p:cNvPr id="59396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4335" y="393065"/>
            <a:ext cx="1417955" cy="50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33"/>
          <p:cNvSpPr txBox="1">
            <a:spLocks noChangeArrowheads="1"/>
          </p:cNvSpPr>
          <p:nvPr/>
        </p:nvSpPr>
        <p:spPr bwMode="auto">
          <a:xfrm>
            <a:off x="488950" y="476250"/>
            <a:ext cx="3913188" cy="4000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dirty="0">
                <a:solidFill>
                  <a:srgbClr val="FFFFFF"/>
                </a:solidFill>
                <a:ea typeface="HY헤드라인M" pitchFamily="18" charset="-127"/>
              </a:rPr>
              <a:t>Periodic </a:t>
            </a:r>
            <a:r>
              <a:rPr lang="en-US" altLang="ko-KR" sz="2000" dirty="0" smtClean="0">
                <a:solidFill>
                  <a:srgbClr val="FFFFFF"/>
                </a:solidFill>
                <a:ea typeface="HY헤드라인M" pitchFamily="18" charset="-127"/>
              </a:rPr>
              <a:t>Inspection</a:t>
            </a:r>
            <a:r>
              <a:rPr lang="zh-CN" altLang="en-US" sz="2000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定期检查</a:t>
            </a:r>
            <a:endParaRPr lang="en-US" altLang="ko-KR" sz="200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4854" name="Picture 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750" y="1125538"/>
            <a:ext cx="7988300" cy="475138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0" tIns="47891" rIns="95780" bIns="47891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latinLnBrk="0">
              <a:defRPr/>
            </a:pPr>
            <a:fld id="{9E6839BC-B893-4EF0-A7AC-352BB955938E}" type="slidenum">
              <a:rPr kumimoji="0" lang="en-US" altLang="ko-KR" sz="1500" smtClean="0">
                <a:solidFill>
                  <a:schemeClr val="bg2"/>
                </a:solidFill>
                <a:latin typeface="+mn-lt"/>
                <a:ea typeface="Osaka"/>
                <a:cs typeface="Osaka"/>
              </a:rPr>
            </a:fld>
            <a:endParaRPr kumimoji="0" lang="en-US" altLang="ko-KR" sz="1500" smtClean="0">
              <a:solidFill>
                <a:schemeClr val="bg2"/>
              </a:solidFill>
              <a:latin typeface="+mn-lt"/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4340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2740" y="423545"/>
            <a:ext cx="139255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8"/>
          <p:cNvSpPr txBox="1">
            <a:spLocks noChangeArrowheads="1"/>
          </p:cNvSpPr>
          <p:nvPr/>
        </p:nvSpPr>
        <p:spPr bwMode="auto">
          <a:xfrm>
            <a:off x="407988" y="436563"/>
            <a:ext cx="5913437" cy="4000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ea typeface="HY헤드라인M" pitchFamily="18" charset="-127"/>
              </a:rPr>
              <a:t>From Port To Foundation</a:t>
            </a:r>
            <a:r>
              <a:rPr lang="zh-CN" altLang="en-US" sz="20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港口至地基</a:t>
            </a:r>
            <a:endParaRPr lang="en-US" altLang="ko-KR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68313" y="4941888"/>
            <a:ext cx="84248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600" b="1" dirty="0">
                <a:latin typeface="+mn-lt"/>
                <a:ea typeface="휴먼둥근헤드라인" pitchFamily="18" charset="-127"/>
              </a:rPr>
              <a:t>·</a:t>
            </a:r>
            <a:endParaRPr lang="en-US" altLang="ko-KR" sz="1600" dirty="0">
              <a:latin typeface="+mn-lt"/>
              <a:ea typeface="휴먼둥근헤드라인" pitchFamily="18" charset="-127"/>
            </a:endParaRPr>
          </a:p>
        </p:txBody>
      </p:sp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825" y="981075"/>
            <a:ext cx="4432300" cy="23764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9125" y="2127250"/>
            <a:ext cx="2378075" cy="14906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825" y="3729038"/>
            <a:ext cx="4432300" cy="214788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1538" y="4724400"/>
            <a:ext cx="2160587" cy="14906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1538" y="2127250"/>
            <a:ext cx="2160587" cy="150177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65950" y="4724400"/>
            <a:ext cx="2381250" cy="150177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5169024" y="1052736"/>
            <a:ext cx="4178176" cy="86409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Unloading Active Part beside</a:t>
            </a:r>
            <a:endParaRPr lang="en-US" altLang="ko-KR" sz="2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ko-KR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Foundation.</a:t>
            </a:r>
            <a:r>
              <a:rPr lang="zh-CN" altLang="en-US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地基旁卸载主体</a:t>
            </a:r>
            <a:endParaRPr lang="en-US" altLang="ko-KR" sz="2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167312" y="3815102"/>
            <a:ext cx="4178176" cy="86409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Prepare to Move Active Part to</a:t>
            </a:r>
            <a:endParaRPr lang="en-US" altLang="ko-KR" sz="2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ko-KR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Foundation</a:t>
            </a:r>
            <a:r>
              <a:rPr lang="zh-CN" altLang="en-US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准备将主体移至地基上</a:t>
            </a:r>
            <a:endParaRPr lang="en-US" altLang="ko-KR" sz="2000" dirty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9674FC13-29D3-4B11-8B41-AB75F74B70A4}" type="slidenum">
              <a:rPr kumimoji="0" lang="en-US" altLang="ko-KR" sz="1500">
                <a:solidFill>
                  <a:srgbClr val="808080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rgbClr val="808080"/>
              </a:solidFill>
              <a:ea typeface="Osaka"/>
              <a:cs typeface="Osaka"/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</a:pPr>
            <a:r>
              <a:rPr kumimoji="0" lang="en-US" altLang="ko-KR" sz="900" b="1">
                <a:solidFill>
                  <a:srgbClr val="595959"/>
                </a:solidFill>
              </a:rPr>
              <a:t>Global Top Energy Solution Provider</a:t>
            </a:r>
            <a:endParaRPr kumimoji="0" lang="en-US" altLang="ko-KR" sz="900" b="1">
              <a:solidFill>
                <a:srgbClr val="595959"/>
              </a:solidFill>
            </a:endParaRPr>
          </a:p>
        </p:txBody>
      </p:sp>
      <p:pic>
        <p:nvPicPr>
          <p:cNvPr id="60420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93380" y="393065"/>
            <a:ext cx="143891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 Box 3"/>
          <p:cNvSpPr txBox="1">
            <a:spLocks noChangeArrowheads="1"/>
          </p:cNvSpPr>
          <p:nvPr/>
        </p:nvSpPr>
        <p:spPr bwMode="auto">
          <a:xfrm>
            <a:off x="438150" y="476250"/>
            <a:ext cx="7827963" cy="4000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dirty="0">
                <a:solidFill>
                  <a:srgbClr val="FFFFFF"/>
                </a:solidFill>
                <a:ea typeface="HY헤드라인M" pitchFamily="18" charset="-127"/>
              </a:rPr>
              <a:t>Periodic </a:t>
            </a:r>
            <a:r>
              <a:rPr lang="en-US" altLang="ko-KR" sz="2000" dirty="0" smtClean="0">
                <a:solidFill>
                  <a:srgbClr val="FFFFFF"/>
                </a:solidFill>
                <a:ea typeface="HY헤드라인M" pitchFamily="18" charset="-127"/>
              </a:rPr>
              <a:t>Testing</a:t>
            </a:r>
            <a:r>
              <a:rPr lang="zh-CN" altLang="en-US" sz="2000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定期测试</a:t>
            </a:r>
            <a:endParaRPr lang="en-US" altLang="ko-KR" sz="200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5874" name="Picture 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750" y="1133475"/>
            <a:ext cx="7920038" cy="517525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77D28D8F-49C9-43D1-8958-B3807A8E9FED}" type="slidenum">
              <a:rPr kumimoji="0" lang="en-US" altLang="ko-KR" sz="1500">
                <a:solidFill>
                  <a:srgbClr val="808080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rgbClr val="808080"/>
              </a:solidFill>
              <a:ea typeface="Osaka"/>
              <a:cs typeface="Osaka"/>
            </a:endParaRPr>
          </a:p>
        </p:txBody>
      </p:sp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</a:pPr>
            <a:r>
              <a:rPr kumimoji="0" lang="en-US" altLang="ko-KR" sz="900" b="1">
                <a:solidFill>
                  <a:srgbClr val="595959"/>
                </a:solidFill>
              </a:rPr>
              <a:t>Global Top Energy Solution Provider</a:t>
            </a:r>
            <a:endParaRPr kumimoji="0" lang="en-US" altLang="ko-KR" sz="900" b="1">
              <a:solidFill>
                <a:srgbClr val="595959"/>
              </a:solidFill>
            </a:endParaRPr>
          </a:p>
        </p:txBody>
      </p:sp>
      <p:pic>
        <p:nvPicPr>
          <p:cNvPr id="61444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2120" y="393065"/>
            <a:ext cx="1360170" cy="48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3"/>
          <p:cNvSpPr txBox="1">
            <a:spLocks noChangeArrowheads="1"/>
          </p:cNvSpPr>
          <p:nvPr/>
        </p:nvSpPr>
        <p:spPr bwMode="auto">
          <a:xfrm>
            <a:off x="438150" y="476250"/>
            <a:ext cx="7827963" cy="4000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dirty="0">
                <a:solidFill>
                  <a:srgbClr val="FFFFFF"/>
                </a:solidFill>
                <a:ea typeface="HY헤드라인M" pitchFamily="18" charset="-127"/>
              </a:rPr>
              <a:t> Periodic </a:t>
            </a:r>
            <a:r>
              <a:rPr lang="en-US" altLang="ko-KR" sz="2000" dirty="0" smtClean="0">
                <a:solidFill>
                  <a:srgbClr val="FFFFFF"/>
                </a:solidFill>
                <a:ea typeface="HY헤드라인M" pitchFamily="18" charset="-127"/>
              </a:rPr>
              <a:t>Testing</a:t>
            </a:r>
            <a:r>
              <a:rPr lang="zh-CN" altLang="en-US" sz="2000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定期测试</a:t>
            </a:r>
            <a:endParaRPr lang="en-US" altLang="ko-KR" sz="200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6895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188" y="1196975"/>
            <a:ext cx="7851775" cy="489585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D8F27313-A3E5-4821-B617-C87C8CFFF4D8}" type="slidenum">
              <a:rPr kumimoji="0" lang="en-US" altLang="ko-KR" sz="1500">
                <a:solidFill>
                  <a:srgbClr val="808080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rgbClr val="808080"/>
              </a:solidFill>
              <a:ea typeface="Osaka"/>
              <a:cs typeface="Osaka"/>
            </a:endParaRPr>
          </a:p>
        </p:txBody>
      </p:sp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</a:pPr>
            <a:r>
              <a:rPr kumimoji="0" lang="en-US" altLang="ko-KR" sz="900" b="1">
                <a:solidFill>
                  <a:srgbClr val="595959"/>
                </a:solidFill>
              </a:rPr>
              <a:t>Global Top Energy Solution Provider</a:t>
            </a:r>
            <a:endParaRPr kumimoji="0" lang="en-US" altLang="ko-KR" sz="900" b="1">
              <a:solidFill>
                <a:srgbClr val="595959"/>
              </a:solidFill>
            </a:endParaRPr>
          </a:p>
        </p:txBody>
      </p:sp>
      <p:pic>
        <p:nvPicPr>
          <p:cNvPr id="62468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93380" y="400685"/>
            <a:ext cx="1416050" cy="50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38"/>
          <p:cNvSpPr txBox="1">
            <a:spLocks noChangeArrowheads="1"/>
          </p:cNvSpPr>
          <p:nvPr/>
        </p:nvSpPr>
        <p:spPr bwMode="auto">
          <a:xfrm>
            <a:off x="488950" y="476250"/>
            <a:ext cx="5535620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dirty="0">
                <a:solidFill>
                  <a:srgbClr val="FFFFFF"/>
                </a:solidFill>
                <a:ea typeface="HY헤드라인M" pitchFamily="18" charset="-127"/>
              </a:rPr>
              <a:t>Regular </a:t>
            </a:r>
            <a:r>
              <a:rPr lang="en-US" altLang="ko-KR" sz="2000" dirty="0" smtClean="0">
                <a:solidFill>
                  <a:srgbClr val="FFFFFF"/>
                </a:solidFill>
                <a:ea typeface="HY헤드라인M" pitchFamily="18" charset="-127"/>
              </a:rPr>
              <a:t>Maintenance</a:t>
            </a:r>
            <a:r>
              <a:rPr lang="zh-CN" altLang="en-US" sz="2000" dirty="0" smtClea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正常维护</a:t>
            </a:r>
            <a:endParaRPr lang="en-US" altLang="ko-KR" sz="200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7927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9800" y="1041400"/>
            <a:ext cx="8064500" cy="53371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61466A0E-846F-4544-9191-1284EF8334C2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63492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6545" y="400685"/>
            <a:ext cx="1492885" cy="53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438150" y="476250"/>
            <a:ext cx="8086750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+mj-lt"/>
                <a:ea typeface="HY헤드라인M" pitchFamily="18" charset="-127"/>
              </a:rPr>
              <a:t>Standard for Dissolved Gases in Insulating Oil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绝缘油中溶解气体的标准</a:t>
            </a:r>
            <a:endParaRPr lang="en-US" altLang="ko-KR" sz="20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8" name="Group 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1513" y="1295400"/>
          <a:ext cx="8458200" cy="4800602"/>
        </p:xfrm>
        <a:graphic>
          <a:graphicData uri="http://schemas.openxmlformats.org/drawingml/2006/table">
            <a:tbl>
              <a:tblPr/>
              <a:tblGrid>
                <a:gridCol w="1535113"/>
                <a:gridCol w="3865562"/>
                <a:gridCol w="3057525"/>
              </a:tblGrid>
              <a:tr h="6000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Abnormal case</a:t>
                      </a:r>
                      <a:r>
                        <a:rPr kumimoji="1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正常情况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Genesis gas</a:t>
                      </a:r>
                      <a:r>
                        <a:rPr kumimoji="1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气体成因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0325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Heating of insulation oil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绝缘油加热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Low ( Over 300℃)</a:t>
                      </a:r>
                      <a:r>
                        <a:rPr kumimoji="1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低（超过</a:t>
                      </a:r>
                      <a:r>
                        <a:rPr kumimoji="1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300</a:t>
                      </a:r>
                      <a:r>
                        <a:rPr kumimoji="1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℃）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6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,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CH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4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,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4</a:t>
                      </a:r>
                      <a:endParaRPr kumimoji="1" lang="en-US" altLang="ko-KR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Medium ( 300 - 700℃ )</a:t>
                      </a:r>
                      <a:r>
                        <a:rPr kumimoji="1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中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CH</a:t>
                      </a:r>
                      <a:r>
                        <a:rPr kumimoji="1" lang="en-US" altLang="ko-KR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4</a:t>
                      </a: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, </a:t>
                      </a: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</a:t>
                      </a:r>
                      <a:r>
                        <a:rPr kumimoji="1" lang="en-US" altLang="ko-KR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4</a:t>
                      </a: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, </a:t>
                      </a: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</a:t>
                      </a:r>
                      <a:r>
                        <a:rPr kumimoji="1" lang="en-US" altLang="ko-KR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6</a:t>
                      </a:r>
                      <a:endParaRPr kumimoji="1" lang="en-US" altLang="ko-KR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663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High ( Over 700℃)</a:t>
                      </a:r>
                      <a:r>
                        <a:rPr kumimoji="1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高（超过</a:t>
                      </a: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700℃</a:t>
                      </a:r>
                      <a:r>
                        <a:rPr kumimoji="1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）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4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,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CH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4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,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6</a:t>
                      </a:r>
                      <a:endParaRPr kumimoji="1" lang="en-US" altLang="ko-KR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56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Heating of solid insulation materials 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( Over 200℃)</a:t>
                      </a:r>
                      <a:r>
                        <a:rPr kumimoji="1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固体绝缘材料加热（超过</a:t>
                      </a:r>
                      <a:r>
                        <a:rPr kumimoji="1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200</a:t>
                      </a:r>
                      <a:r>
                        <a:rPr kumimoji="1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℃）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CO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,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CO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,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CH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4</a:t>
                      </a:r>
                      <a:endParaRPr kumimoji="1" lang="en-US" altLang="ko-KR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25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ARC on insulation ( Over 1,000℃)ARC </a:t>
                      </a:r>
                      <a:r>
                        <a:rPr kumimoji="1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绝缘</a:t>
                      </a:r>
                      <a:r>
                        <a:rPr kumimoji="1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(</a:t>
                      </a:r>
                      <a:r>
                        <a:rPr kumimoji="1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超过</a:t>
                      </a:r>
                      <a:r>
                        <a:rPr kumimoji="1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1000</a:t>
                      </a:r>
                      <a:r>
                        <a:rPr kumimoji="1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℃）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,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,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4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,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CH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4</a:t>
                      </a:r>
                      <a:endParaRPr kumimoji="1" lang="en-US" altLang="ko-KR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11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CORONA on Insulation ( Over 1,000℃)CORONA</a:t>
                      </a:r>
                      <a:r>
                        <a:rPr kumimoji="1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绝缘</a:t>
                      </a:r>
                      <a:r>
                        <a:rPr kumimoji="1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(</a:t>
                      </a:r>
                      <a:r>
                        <a:rPr kumimoji="1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超过</a:t>
                      </a:r>
                      <a:r>
                        <a:rPr kumimoji="1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1000</a:t>
                      </a:r>
                      <a:r>
                        <a:rPr kumimoji="1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℃）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,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,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4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,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CH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4</a:t>
                      </a:r>
                      <a:endParaRPr kumimoji="1" lang="en-US" altLang="ko-KR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05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Heating of insulation oil and materials</a:t>
                      </a:r>
                      <a:r>
                        <a:rPr kumimoji="1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绝缘油和材料的加热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CO</a:t>
                      </a:r>
                      <a:r>
                        <a:rPr kumimoji="1" lang="en-US" altLang="ko-KR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, </a:t>
                      </a: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CO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  <a:ea typeface="굴림" pitchFamily="50" charset="-127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6"/>
          <p:cNvSpPr txBox="1">
            <a:spLocks noChangeArrowheads="1"/>
          </p:cNvSpPr>
          <p:nvPr/>
        </p:nvSpPr>
        <p:spPr bwMode="auto">
          <a:xfrm>
            <a:off x="2809875" y="1582738"/>
            <a:ext cx="4559300" cy="16300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>
                <a:solidFill>
                  <a:schemeClr val="bg2"/>
                </a:solidFill>
                <a:latin typeface="Segoe UI" panose="020B0502040204020203" pitchFamily="34" charset="0"/>
                <a:ea typeface="굴림" pitchFamily="50" charset="-127"/>
                <a:cs typeface="Osaka"/>
              </a:rPr>
              <a:t>YW CORPORATION </a:t>
            </a:r>
            <a:endParaRPr lang="en-US" altLang="ko-KR" sz="2000" b="1">
              <a:solidFill>
                <a:schemeClr val="bg2"/>
              </a:solidFill>
              <a:latin typeface="Segoe UI" panose="020B0502040204020203" pitchFamily="34" charset="0"/>
              <a:ea typeface="굴림" pitchFamily="50" charset="-127"/>
              <a:cs typeface="Osaka"/>
            </a:endParaRPr>
          </a:p>
          <a:p>
            <a:pPr algn="ctr"/>
            <a:r>
              <a:rPr lang="en-US" altLang="ko-KR" sz="2000" b="1">
                <a:solidFill>
                  <a:schemeClr val="bg2"/>
                </a:solidFill>
                <a:latin typeface="Segoe UI" panose="020B0502040204020203" pitchFamily="34" charset="0"/>
                <a:ea typeface="굴림" pitchFamily="50" charset="-127"/>
                <a:cs typeface="Osaka"/>
              </a:rPr>
              <a:t>Global Top Energy Solution Provider</a:t>
            </a:r>
            <a:endParaRPr lang="en-US" altLang="ko-KR" sz="2000" b="1">
              <a:solidFill>
                <a:schemeClr val="bg2"/>
              </a:solidFill>
              <a:latin typeface="Segoe UI" panose="020B0502040204020203" pitchFamily="34" charset="0"/>
              <a:ea typeface="굴림" pitchFamily="50" charset="-127"/>
              <a:cs typeface="Osaka"/>
            </a:endParaRPr>
          </a:p>
          <a:p>
            <a:pPr algn="ctr"/>
            <a:endParaRPr lang="en-US" altLang="ko-KR" sz="2000" b="1">
              <a:solidFill>
                <a:schemeClr val="bg2"/>
              </a:solidFill>
              <a:latin typeface="Segoe UI" panose="020B0502040204020203" pitchFamily="34" charset="0"/>
              <a:ea typeface="굴림" pitchFamily="50" charset="-127"/>
              <a:cs typeface="Osaka"/>
            </a:endParaRPr>
          </a:p>
          <a:p>
            <a:pPr algn="ctr"/>
            <a:endParaRPr lang="en-US" altLang="ko-KR" sz="2000" b="1">
              <a:solidFill>
                <a:schemeClr val="bg2"/>
              </a:solidFill>
              <a:latin typeface="Segoe UI" panose="020B0502040204020203" pitchFamily="34" charset="0"/>
              <a:ea typeface="굴림" pitchFamily="50" charset="-127"/>
              <a:cs typeface="Osaka"/>
            </a:endParaRPr>
          </a:p>
          <a:p>
            <a:pPr algn="ctr"/>
            <a:r>
              <a:rPr lang="en-US" altLang="ko-KR" sz="2000" b="1">
                <a:solidFill>
                  <a:schemeClr val="bg2"/>
                </a:solidFill>
                <a:latin typeface="Segoe UI" panose="020B0502040204020203" pitchFamily="34" charset="0"/>
                <a:ea typeface="굴림" pitchFamily="50" charset="-127"/>
                <a:cs typeface="Osaka"/>
              </a:rPr>
              <a:t>THANK YOU!</a:t>
            </a:r>
            <a:endParaRPr lang="ko-KR" altLang="en-US" sz="2000" b="1">
              <a:solidFill>
                <a:schemeClr val="bg2"/>
              </a:solidFill>
              <a:latin typeface="Segoe UI" panose="020B0502040204020203" pitchFamily="34" charset="0"/>
              <a:ea typeface="굴림" pitchFamily="50" charset="-127"/>
              <a:cs typeface="Osaka"/>
            </a:endParaRPr>
          </a:p>
        </p:txBody>
      </p:sp>
      <p:pic>
        <p:nvPicPr>
          <p:cNvPr id="64515" name="Picture 8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85025" y="5589270"/>
            <a:ext cx="2274570" cy="80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0" tIns="47891" rIns="95780" bIns="47891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latinLnBrk="0">
              <a:defRPr/>
            </a:pPr>
            <a:fld id="{E2FE07EB-99AB-4367-9B2D-44E0E091F2C1}" type="slidenum">
              <a:rPr kumimoji="0" lang="en-US" altLang="ko-KR" sz="1500" smtClean="0">
                <a:solidFill>
                  <a:schemeClr val="bg2"/>
                </a:solidFill>
                <a:latin typeface="+mn-lt"/>
                <a:ea typeface="Osaka"/>
                <a:cs typeface="Osaka"/>
              </a:rPr>
            </a:fld>
            <a:endParaRPr kumimoji="0" lang="en-US" altLang="ko-KR" sz="1500" smtClean="0">
              <a:solidFill>
                <a:schemeClr val="bg2"/>
              </a:solidFill>
              <a:latin typeface="+mn-lt"/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5364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1160" y="391160"/>
            <a:ext cx="1425575" cy="50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407988" y="436563"/>
            <a:ext cx="5913437" cy="4000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dirty="0" smtClean="0">
                <a:solidFill>
                  <a:schemeClr val="bg1"/>
                </a:solidFill>
                <a:ea typeface="HY헤드라인M" pitchFamily="18" charset="-127"/>
              </a:rPr>
              <a:t>From Port To Foundation</a:t>
            </a:r>
            <a:r>
              <a:rPr lang="zh-CN" altLang="en-US" sz="20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港口至地基</a:t>
            </a:r>
            <a:endParaRPr lang="en-US" altLang="ko-KR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68313" y="4941888"/>
            <a:ext cx="84248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600" b="1" dirty="0">
                <a:latin typeface="+mn-lt"/>
                <a:ea typeface="휴먼둥근헤드라인" pitchFamily="18" charset="-127"/>
              </a:rPr>
              <a:t>·</a:t>
            </a:r>
            <a:endParaRPr lang="en-US" altLang="ko-KR" sz="1600" dirty="0">
              <a:latin typeface="+mn-lt"/>
              <a:ea typeface="휴먼둥근헤드라인" pitchFamily="18" charset="-127"/>
            </a:endParaRPr>
          </a:p>
        </p:txBody>
      </p:sp>
      <p:pic>
        <p:nvPicPr>
          <p:cNvPr id="292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825" y="1052513"/>
            <a:ext cx="4432300" cy="223202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825" y="3716338"/>
            <a:ext cx="4432300" cy="226218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9488" y="2143125"/>
            <a:ext cx="2017712" cy="150177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7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97400" y="4770438"/>
            <a:ext cx="2657475" cy="150018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7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3138" y="4760913"/>
            <a:ext cx="2024062" cy="150971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S730434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97400" y="2143125"/>
            <a:ext cx="2657475" cy="150177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5681663" y="4889500"/>
            <a:ext cx="1920875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altLang="ko-KR" sz="1400" dirty="0">
              <a:solidFill>
                <a:schemeClr val="accent2"/>
              </a:solidFill>
              <a:latin typeface="+mn-lt"/>
              <a:ea typeface="HY헤드라인M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168900" y="1052830"/>
            <a:ext cx="4436745" cy="86423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Move Active Part to the Foundation</a:t>
            </a:r>
            <a:r>
              <a:rPr lang="zh-CN" altLang="en-US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将主体移至地基上</a:t>
            </a:r>
            <a:endParaRPr lang="en-US" altLang="ko-KR" sz="2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167312" y="3815102"/>
            <a:ext cx="4178176" cy="86409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Installed on the Foundation</a:t>
            </a:r>
            <a:endParaRPr lang="en-US" altLang="ko-KR" sz="2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zh-CN" altLang="en-US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放在地基上</a:t>
            </a:r>
            <a:endParaRPr lang="en-US" altLang="ko-KR" sz="2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0" tIns="47891" rIns="95780" bIns="47891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latinLnBrk="0">
              <a:defRPr/>
            </a:pPr>
            <a:fld id="{A08595F2-DC7B-4E0B-8FC1-DCD4553345F5}" type="slidenum">
              <a:rPr kumimoji="0" lang="en-US" altLang="ko-KR" sz="1500" smtClean="0">
                <a:solidFill>
                  <a:schemeClr val="bg2"/>
                </a:solidFill>
                <a:latin typeface="+mn-lt"/>
                <a:ea typeface="Osaka"/>
                <a:cs typeface="Osaka"/>
              </a:rPr>
            </a:fld>
            <a:endParaRPr kumimoji="0" lang="en-US" altLang="ko-KR" sz="1500" smtClean="0">
              <a:solidFill>
                <a:schemeClr val="bg2"/>
              </a:solidFill>
              <a:latin typeface="+mn-lt"/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6388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77505" y="394335"/>
            <a:ext cx="1449705" cy="51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407988" y="436563"/>
            <a:ext cx="7188218" cy="3683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800" dirty="0">
                <a:solidFill>
                  <a:schemeClr val="bg1"/>
                </a:solidFill>
                <a:ea typeface="HY헤드라인M" pitchFamily="18" charset="-127"/>
              </a:rPr>
              <a:t>From Port t</a:t>
            </a:r>
            <a:r>
              <a:rPr lang="en-US" altLang="ko-KR" sz="1800" dirty="0">
                <a:solidFill>
                  <a:schemeClr val="bg1"/>
                </a:solidFill>
                <a:latin typeface="+mn-lt"/>
                <a:ea typeface="宋体" panose="02010600030101010101" pitchFamily="2" charset="-122"/>
              </a:rPr>
              <a:t>o</a:t>
            </a:r>
            <a:r>
              <a:rPr lang="en-US" altLang="ko-KR" sz="1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ko-KR" sz="1800" dirty="0" smtClean="0">
                <a:solidFill>
                  <a:schemeClr val="bg1"/>
                </a:solidFill>
                <a:latin typeface="+mj-lt"/>
                <a:ea typeface="宋体" panose="02010600030101010101" pitchFamily="2" charset="-122"/>
              </a:rPr>
              <a:t>Foundation</a:t>
            </a:r>
            <a:r>
              <a:rPr lang="zh-CN" altLang="en-US" sz="1800" b="1" dirty="0" smtClean="0">
                <a:solidFill>
                  <a:schemeClr val="bg1"/>
                </a:solidFill>
                <a:ea typeface="굴림" pitchFamily="50" charset="-127"/>
                <a:cs typeface="Osaka"/>
              </a:rPr>
              <a:t>（</a:t>
            </a:r>
            <a:r>
              <a:rPr lang="en-US" altLang="ko-KR" sz="1800" dirty="0">
                <a:solidFill>
                  <a:schemeClr val="bg1"/>
                </a:solidFill>
                <a:ea typeface="HY헤드라인M" pitchFamily="18" charset="-127"/>
              </a:rPr>
              <a:t>Using a Crane</a:t>
            </a:r>
            <a:r>
              <a:rPr lang="en-US" altLang="ko-KR" sz="1800" dirty="0" smtClean="0">
                <a:solidFill>
                  <a:schemeClr val="bg1"/>
                </a:solidFill>
                <a:ea typeface="HY헤드라인M" pitchFamily="18" charset="-127"/>
              </a:rPr>
              <a:t>)</a:t>
            </a:r>
            <a:r>
              <a:rPr lang="zh-CN" altLang="en-US" sz="1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港口至地基（使用吊车）</a:t>
            </a:r>
            <a:endParaRPr lang="en-US" altLang="ko-KR" sz="1800" dirty="0">
              <a:solidFill>
                <a:schemeClr val="bg1"/>
              </a:solidFill>
              <a:ea typeface="HY헤드라인M" pitchFamily="18" charset="-127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68313" y="4941888"/>
            <a:ext cx="84248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/>
          <a:lstStyle/>
          <a:p>
            <a:pPr marL="379730" indent="-379730" defTabSz="1014730">
              <a:spcBef>
                <a:spcPct val="20000"/>
              </a:spcBef>
              <a:defRPr/>
            </a:pPr>
            <a:r>
              <a:rPr lang="en-US" altLang="ko-KR" sz="1600" b="1" dirty="0">
                <a:latin typeface="+mn-lt"/>
                <a:ea typeface="휴먼둥근헤드라인" pitchFamily="18" charset="-127"/>
              </a:rPr>
              <a:t>·</a:t>
            </a:r>
            <a:endParaRPr lang="en-US" altLang="ko-KR" sz="1600" dirty="0">
              <a:latin typeface="+mn-lt"/>
              <a:ea typeface="휴먼둥근헤드라인" pitchFamily="18" charset="-127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5681663" y="4889500"/>
            <a:ext cx="1920875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altLang="ko-KR" sz="1400" dirty="0">
              <a:solidFill>
                <a:schemeClr val="accent2"/>
              </a:solidFill>
              <a:latin typeface="+mn-lt"/>
              <a:ea typeface="HY헤드라인M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168900" y="1124585"/>
            <a:ext cx="4633595" cy="86423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If possible, active part can be placed </a:t>
            </a:r>
            <a:endParaRPr lang="en-US" altLang="ko-KR" sz="2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ko-KR" sz="2000" dirty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</a:t>
            </a:r>
            <a:r>
              <a:rPr lang="en-US" altLang="ko-KR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by using a crane</a:t>
            </a:r>
            <a:endParaRPr lang="en-US" altLang="ko-KR" sz="2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defRPr/>
            </a:pPr>
            <a:r>
              <a:rPr lang="zh-CN" altLang="en-US" sz="20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如果有可能，使用吊车放置主体</a:t>
            </a:r>
            <a:endParaRPr lang="en-US" altLang="ko-KR" sz="20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</p:txBody>
      </p:sp>
      <p:pic>
        <p:nvPicPr>
          <p:cNvPr id="16" name="Picture 9" descr="현장하차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825" y="1196975"/>
            <a:ext cx="3751263" cy="237490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3716338"/>
            <a:ext cx="3744912" cy="2374900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9475" y="3716338"/>
            <a:ext cx="3352800" cy="2374900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3850" y="394335"/>
            <a:ext cx="1484630" cy="52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1497013" y="3357563"/>
            <a:ext cx="3798887" cy="361950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 wrap="none" anchor="ctr"/>
          <a:lstStyle/>
          <a:p>
            <a:pPr latinLnBrk="0"/>
            <a:r>
              <a:rPr lang="en-US" altLang="ko-KR" sz="3600" dirty="0">
                <a:solidFill>
                  <a:schemeClr val="accent2"/>
                </a:solidFill>
                <a:ea typeface="굴림" pitchFamily="50" charset="-127"/>
                <a:cs typeface="Osaka"/>
              </a:rPr>
              <a:t>1. Site </a:t>
            </a:r>
            <a:r>
              <a:rPr lang="en-US" altLang="ko-KR" sz="3600" dirty="0" smtClean="0">
                <a:solidFill>
                  <a:schemeClr val="accent2"/>
                </a:solidFill>
                <a:ea typeface="굴림" pitchFamily="50" charset="-127"/>
                <a:cs typeface="Osaka"/>
              </a:rPr>
              <a:t>Installation</a:t>
            </a:r>
            <a:r>
              <a:rPr lang="zh-CN" altLang="en-US" sz="3600" dirty="0" smtClean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Osaka"/>
              </a:rPr>
              <a:t>现场安装</a:t>
            </a:r>
            <a:endParaRPr lang="ko-KR" altLang="en-US" sz="3600" dirty="0">
              <a:solidFill>
                <a:schemeClr val="accent2"/>
              </a:solidFill>
              <a:latin typeface="宋体" panose="02010600030101010101" pitchFamily="2" charset="-122"/>
              <a:ea typeface="굴림" pitchFamily="50" charset="-127"/>
              <a:cs typeface="Osak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번호 개체 틀 61"/>
          <p:cNvSpPr txBox="1">
            <a:spLocks noGrp="1"/>
          </p:cNvSpPr>
          <p:nvPr/>
        </p:nvSpPr>
        <p:spPr bwMode="auto">
          <a:xfrm>
            <a:off x="9004300" y="6283325"/>
            <a:ext cx="609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780" tIns="47891" rIns="95780" bIns="47891"/>
          <a:lstStyle/>
          <a:p>
            <a:pPr algn="ctr" eaLnBrk="0" latinLnBrk="0" hangingPunct="0"/>
            <a:fld id="{9FF70180-A170-4CCF-A8DC-D0EB0262C948}" type="slidenum">
              <a:rPr kumimoji="0" lang="en-US" altLang="ko-KR" sz="1500">
                <a:solidFill>
                  <a:schemeClr val="bg2"/>
                </a:solidFill>
                <a:ea typeface="Osaka"/>
                <a:cs typeface="Osaka"/>
              </a:rPr>
            </a:fld>
            <a:endParaRPr kumimoji="0" lang="en-US" altLang="ko-KR" sz="1500">
              <a:solidFill>
                <a:schemeClr val="bg2"/>
              </a:solidFill>
              <a:ea typeface="Osaka"/>
              <a:cs typeface="Osaka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78563" y="6342063"/>
            <a:ext cx="2952750" cy="242887"/>
          </a:xfrm>
          <a:prstGeom prst="rect">
            <a:avLst/>
          </a:prstGeom>
          <a:noFill/>
          <a:ln w="254" algn="ctr">
            <a:noFill/>
            <a:miter lim="800000"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Clr>
                <a:srgbClr val="7F7F7F"/>
              </a:buClr>
              <a:defRPr/>
            </a:pPr>
            <a:r>
              <a:rPr kumimoji="0"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Global Top Energy Solution Provider</a:t>
            </a:r>
            <a:endParaRPr kumimoji="0"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8436" name="Picture 36" descr="C:\Users\Administrator\Desktop\d3b805c7393e6abd41c879dc930491e(1)(1).pngd3b805c7393e6abd41c879dc930491e(1)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4655" y="397510"/>
            <a:ext cx="13843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39750" y="436563"/>
            <a:ext cx="69119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dirty="0">
                <a:solidFill>
                  <a:schemeClr val="bg1"/>
                </a:solidFill>
                <a:latin typeface="+mn-lt"/>
                <a:ea typeface="HY헤드라인M" pitchFamily="18" charset="-127"/>
              </a:rPr>
              <a:t>Transformer Installation Flow </a:t>
            </a:r>
            <a:r>
              <a:rPr lang="en-US" altLang="ko-KR" sz="2000" dirty="0" smtClean="0">
                <a:solidFill>
                  <a:schemeClr val="bg1"/>
                </a:solidFill>
                <a:latin typeface="+mn-lt"/>
                <a:ea typeface="HY헤드라인M" pitchFamily="18" charset="-127"/>
              </a:rPr>
              <a:t>Chart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变压器安装流程图</a:t>
            </a:r>
            <a:endParaRPr lang="en-US" altLang="ko-KR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8438" name="Group 23"/>
          <p:cNvGrpSpPr/>
          <p:nvPr/>
        </p:nvGrpSpPr>
        <p:grpSpPr bwMode="auto">
          <a:xfrm>
            <a:off x="-520170" y="1116013"/>
            <a:ext cx="4732578" cy="5122862"/>
            <a:chOff x="-283" y="793"/>
            <a:chExt cx="2981" cy="3227"/>
          </a:xfrm>
        </p:grpSpPr>
        <p:grpSp>
          <p:nvGrpSpPr>
            <p:cNvPr id="18464" name="Group 24"/>
            <p:cNvGrpSpPr/>
            <p:nvPr/>
          </p:nvGrpSpPr>
          <p:grpSpPr bwMode="auto">
            <a:xfrm>
              <a:off x="386" y="793"/>
              <a:ext cx="1632" cy="361"/>
              <a:chOff x="204" y="1117"/>
              <a:chExt cx="2132" cy="499"/>
            </a:xfrm>
          </p:grpSpPr>
          <p:pic>
            <p:nvPicPr>
              <p:cNvPr id="18493" name="Picture 25" descr="버튼"/>
              <p:cNvPicPr>
                <a:picLocks noChangeAspect="1" noChangeArrowheads="1"/>
              </p:cNvPicPr>
              <p:nvPr/>
            </p:nvPicPr>
            <p:blipFill>
              <a:blip r:embed="rId3">
                <a:lum contrast="24000"/>
              </a:blip>
              <a:srcRect/>
              <a:stretch>
                <a:fillRect/>
              </a:stretch>
            </p:blipFill>
            <p:spPr bwMode="auto">
              <a:xfrm>
                <a:off x="204" y="1117"/>
                <a:ext cx="2132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Text Box 26"/>
              <p:cNvSpPr txBox="1">
                <a:spLocks noChangeArrowheads="1"/>
              </p:cNvSpPr>
              <p:nvPr/>
            </p:nvSpPr>
            <p:spPr bwMode="auto">
              <a:xfrm>
                <a:off x="337" y="1229"/>
                <a:ext cx="1863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latinLnBrk="0">
                  <a:spcBef>
                    <a:spcPct val="50000"/>
                  </a:spcBef>
                  <a:defRPr/>
                </a:pPr>
                <a:r>
                  <a:rPr kumimoji="0" lang="en-US" altLang="ko-KR" sz="12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  Visual Inspection</a:t>
                </a:r>
                <a:r>
                  <a:rPr kumimoji="0" lang="zh-CN" altLang="en-US" sz="12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目测</a:t>
                </a:r>
                <a:endParaRPr kumimoji="0" lang="en-US" altLang="ko-KR" sz="1200" b="1" dirty="0" smtClean="0">
                  <a:solidFill>
                    <a:schemeClr val="bg1"/>
                  </a:solidFill>
                  <a:latin typeface="+mn-lt"/>
                  <a:ea typeface="HY헤드라인M" pitchFamily="18" charset="-127"/>
                </a:endParaRPr>
              </a:p>
            </p:txBody>
          </p:sp>
        </p:grpSp>
        <p:grpSp>
          <p:nvGrpSpPr>
            <p:cNvPr id="18465" name="Group 27"/>
            <p:cNvGrpSpPr/>
            <p:nvPr/>
          </p:nvGrpSpPr>
          <p:grpSpPr bwMode="auto">
            <a:xfrm>
              <a:off x="385" y="1207"/>
              <a:ext cx="1632" cy="363"/>
              <a:chOff x="204" y="1117"/>
              <a:chExt cx="2132" cy="499"/>
            </a:xfrm>
          </p:grpSpPr>
          <p:pic>
            <p:nvPicPr>
              <p:cNvPr id="18491" name="Picture 28" descr="버튼"/>
              <p:cNvPicPr>
                <a:picLocks noChangeAspect="1" noChangeArrowheads="1"/>
              </p:cNvPicPr>
              <p:nvPr/>
            </p:nvPicPr>
            <p:blipFill>
              <a:blip r:embed="rId3">
                <a:lum contrast="24000"/>
              </a:blip>
              <a:srcRect/>
              <a:stretch>
                <a:fillRect/>
              </a:stretch>
            </p:blipFill>
            <p:spPr bwMode="auto">
              <a:xfrm>
                <a:off x="204" y="1117"/>
                <a:ext cx="2132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Text Box 29"/>
              <p:cNvSpPr txBox="1">
                <a:spLocks noChangeArrowheads="1"/>
              </p:cNvSpPr>
              <p:nvPr/>
            </p:nvSpPr>
            <p:spPr bwMode="auto">
              <a:xfrm>
                <a:off x="337" y="1221"/>
                <a:ext cx="1863" cy="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latinLnBrk="0">
                  <a:spcBef>
                    <a:spcPct val="50000"/>
                  </a:spcBef>
                  <a:defRPr/>
                </a:pPr>
                <a:r>
                  <a:rPr kumimoji="0" lang="en-US" altLang="ko-KR" sz="12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  Preparing </a:t>
                </a:r>
                <a:r>
                  <a:rPr kumimoji="0" lang="zh-CN" altLang="en-US" sz="12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准备工作</a:t>
                </a:r>
                <a:endParaRPr kumimoji="0" lang="en-US" altLang="ko-KR" sz="1200" b="1" dirty="0" smtClean="0">
                  <a:solidFill>
                    <a:schemeClr val="bg1"/>
                  </a:solidFill>
                  <a:latin typeface="+mn-lt"/>
                  <a:ea typeface="HY헤드라인M" pitchFamily="18" charset="-127"/>
                </a:endParaRPr>
              </a:p>
            </p:txBody>
          </p:sp>
        </p:grpSp>
        <p:grpSp>
          <p:nvGrpSpPr>
            <p:cNvPr id="18466" name="Group 30"/>
            <p:cNvGrpSpPr/>
            <p:nvPr/>
          </p:nvGrpSpPr>
          <p:grpSpPr bwMode="auto">
            <a:xfrm>
              <a:off x="385" y="1616"/>
              <a:ext cx="1632" cy="363"/>
              <a:chOff x="204" y="1117"/>
              <a:chExt cx="2132" cy="499"/>
            </a:xfrm>
          </p:grpSpPr>
          <p:pic>
            <p:nvPicPr>
              <p:cNvPr id="18489" name="Picture 31" descr="버튼"/>
              <p:cNvPicPr>
                <a:picLocks noChangeAspect="1" noChangeArrowheads="1"/>
              </p:cNvPicPr>
              <p:nvPr/>
            </p:nvPicPr>
            <p:blipFill>
              <a:blip r:embed="rId3">
                <a:lum contrast="24000"/>
              </a:blip>
              <a:srcRect/>
              <a:stretch>
                <a:fillRect/>
              </a:stretch>
            </p:blipFill>
            <p:spPr bwMode="auto">
              <a:xfrm>
                <a:off x="204" y="1117"/>
                <a:ext cx="2132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 Box 32"/>
              <p:cNvSpPr txBox="1">
                <a:spLocks noChangeArrowheads="1"/>
              </p:cNvSpPr>
              <p:nvPr/>
            </p:nvSpPr>
            <p:spPr bwMode="auto">
              <a:xfrm>
                <a:off x="337" y="1221"/>
                <a:ext cx="1863" cy="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latinLnBrk="0">
                  <a:spcBef>
                    <a:spcPct val="50000"/>
                  </a:spcBef>
                  <a:defRPr/>
                </a:pPr>
                <a:r>
                  <a:rPr kumimoji="0" lang="en-US" altLang="ko-KR" sz="12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 Bushing Test</a:t>
                </a:r>
                <a:r>
                  <a:rPr kumimoji="0" lang="zh-CN" altLang="en-US" sz="12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套管测试</a:t>
                </a:r>
                <a:endParaRPr kumimoji="0" lang="en-US" altLang="ko-KR" sz="1200" b="1" dirty="0" smtClean="0">
                  <a:solidFill>
                    <a:schemeClr val="bg1"/>
                  </a:solidFill>
                  <a:latin typeface="+mn-lt"/>
                  <a:ea typeface="HY헤드라인M" pitchFamily="18" charset="-127"/>
                </a:endParaRPr>
              </a:p>
            </p:txBody>
          </p:sp>
        </p:grpSp>
        <p:grpSp>
          <p:nvGrpSpPr>
            <p:cNvPr id="18467" name="Group 33"/>
            <p:cNvGrpSpPr/>
            <p:nvPr/>
          </p:nvGrpSpPr>
          <p:grpSpPr bwMode="auto">
            <a:xfrm>
              <a:off x="385" y="2840"/>
              <a:ext cx="1632" cy="363"/>
              <a:chOff x="204" y="1117"/>
              <a:chExt cx="2132" cy="499"/>
            </a:xfrm>
          </p:grpSpPr>
          <p:pic>
            <p:nvPicPr>
              <p:cNvPr id="18487" name="Picture 34" descr="버튼"/>
              <p:cNvPicPr>
                <a:picLocks noChangeAspect="1" noChangeArrowheads="1"/>
              </p:cNvPicPr>
              <p:nvPr/>
            </p:nvPicPr>
            <p:blipFill>
              <a:blip r:embed="rId3">
                <a:lum contrast="24000"/>
              </a:blip>
              <a:srcRect/>
              <a:stretch>
                <a:fillRect/>
              </a:stretch>
            </p:blipFill>
            <p:spPr bwMode="auto">
              <a:xfrm>
                <a:off x="204" y="1117"/>
                <a:ext cx="2132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Text Box 35"/>
              <p:cNvSpPr txBox="1">
                <a:spLocks noChangeArrowheads="1"/>
              </p:cNvSpPr>
              <p:nvPr/>
            </p:nvSpPr>
            <p:spPr bwMode="auto">
              <a:xfrm>
                <a:off x="337" y="1222"/>
                <a:ext cx="1863" cy="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latinLnBrk="0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r>
                  <a:rPr kumimoji="0" lang="en-US" altLang="ko-KR" sz="10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 Internal Lead Connection</a:t>
                </a:r>
                <a:endParaRPr kumimoji="0" lang="en-US" altLang="ko-KR" sz="1000" b="1" dirty="0" smtClean="0">
                  <a:solidFill>
                    <a:schemeClr val="bg1"/>
                  </a:solidFill>
                  <a:latin typeface="+mn-lt"/>
                  <a:ea typeface="HY헤드라인M" pitchFamily="18" charset="-127"/>
                </a:endParaRPr>
              </a:p>
              <a:p>
                <a:pPr algn="ctr" latinLnBrk="0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r>
                  <a:rPr kumimoji="0" lang="zh-CN" altLang="en-US" sz="10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内部引线连接</a:t>
                </a:r>
                <a:endParaRPr kumimoji="0" lang="en-US" altLang="ko-KR" sz="1000" b="1" dirty="0" smtClean="0">
                  <a:solidFill>
                    <a:schemeClr val="bg1"/>
                  </a:solidFill>
                  <a:latin typeface="+mn-lt"/>
                  <a:ea typeface="HY헤드라인M" pitchFamily="18" charset="-127"/>
                </a:endParaRPr>
              </a:p>
            </p:txBody>
          </p:sp>
        </p:grpSp>
        <p:grpSp>
          <p:nvGrpSpPr>
            <p:cNvPr id="18468" name="Group 36"/>
            <p:cNvGrpSpPr/>
            <p:nvPr/>
          </p:nvGrpSpPr>
          <p:grpSpPr bwMode="auto">
            <a:xfrm>
              <a:off x="386" y="2024"/>
              <a:ext cx="1632" cy="363"/>
              <a:chOff x="204" y="1117"/>
              <a:chExt cx="2132" cy="499"/>
            </a:xfrm>
          </p:grpSpPr>
          <p:pic>
            <p:nvPicPr>
              <p:cNvPr id="18485" name="Picture 37" descr="버튼"/>
              <p:cNvPicPr>
                <a:picLocks noChangeAspect="1" noChangeArrowheads="1"/>
              </p:cNvPicPr>
              <p:nvPr/>
            </p:nvPicPr>
            <p:blipFill>
              <a:blip r:embed="rId3">
                <a:lum contrast="24000"/>
              </a:blip>
              <a:srcRect/>
              <a:stretch>
                <a:fillRect/>
              </a:stretch>
            </p:blipFill>
            <p:spPr bwMode="auto">
              <a:xfrm>
                <a:off x="204" y="1117"/>
                <a:ext cx="2132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Text Box 38"/>
              <p:cNvSpPr txBox="1">
                <a:spLocks noChangeArrowheads="1"/>
              </p:cNvSpPr>
              <p:nvPr/>
            </p:nvSpPr>
            <p:spPr bwMode="auto">
              <a:xfrm>
                <a:off x="337" y="1221"/>
                <a:ext cx="1863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latinLnBrk="0">
                  <a:spcBef>
                    <a:spcPct val="50000"/>
                  </a:spcBef>
                  <a:defRPr/>
                </a:pPr>
                <a:r>
                  <a:rPr kumimoji="0" lang="en-US" altLang="ko-KR" sz="12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 Parts Assembly</a:t>
                </a:r>
                <a:r>
                  <a:rPr kumimoji="0" lang="zh-CN" altLang="en-US" sz="12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部件安装</a:t>
                </a:r>
                <a:endParaRPr kumimoji="0" lang="en-US" altLang="ko-KR" sz="1200" b="1" dirty="0" smtClean="0">
                  <a:solidFill>
                    <a:schemeClr val="bg1"/>
                  </a:solidFill>
                  <a:latin typeface="+mn-lt"/>
                  <a:ea typeface="HY헤드라인M" pitchFamily="18" charset="-127"/>
                </a:endParaRPr>
              </a:p>
            </p:txBody>
          </p:sp>
        </p:grpSp>
        <p:grpSp>
          <p:nvGrpSpPr>
            <p:cNvPr id="18469" name="Group 39"/>
            <p:cNvGrpSpPr/>
            <p:nvPr/>
          </p:nvGrpSpPr>
          <p:grpSpPr bwMode="auto">
            <a:xfrm>
              <a:off x="-283" y="2435"/>
              <a:ext cx="2981" cy="364"/>
              <a:chOff x="-668" y="1117"/>
              <a:chExt cx="3894" cy="499"/>
            </a:xfrm>
          </p:grpSpPr>
          <p:pic>
            <p:nvPicPr>
              <p:cNvPr id="18483" name="Picture 40" descr="버튼"/>
              <p:cNvPicPr>
                <a:picLocks noChangeAspect="1" noChangeArrowheads="1"/>
              </p:cNvPicPr>
              <p:nvPr/>
            </p:nvPicPr>
            <p:blipFill>
              <a:blip r:embed="rId3">
                <a:lum contrast="24000"/>
              </a:blip>
              <a:srcRect/>
              <a:stretch>
                <a:fillRect/>
              </a:stretch>
            </p:blipFill>
            <p:spPr bwMode="auto">
              <a:xfrm>
                <a:off x="204" y="1117"/>
                <a:ext cx="2132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Text Box 41"/>
              <p:cNvSpPr txBox="1">
                <a:spLocks noChangeArrowheads="1"/>
              </p:cNvSpPr>
              <p:nvPr/>
            </p:nvSpPr>
            <p:spPr bwMode="auto">
              <a:xfrm>
                <a:off x="-668" y="1234"/>
                <a:ext cx="3894" cy="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noAutofit/>
              </a:bodyPr>
              <a:lstStyle>
                <a:lvl1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latinLnBrk="0">
                  <a:lnSpc>
                    <a:spcPct val="60000"/>
                  </a:lnSpc>
                  <a:spcBef>
                    <a:spcPct val="50000"/>
                  </a:spcBef>
                  <a:defRPr/>
                </a:pPr>
                <a:r>
                  <a:rPr kumimoji="0" lang="zh-CN" altLang="en-US" sz="11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CT test before vacuum</a:t>
                </a:r>
                <a:endParaRPr kumimoji="0" lang="zh-CN" altLang="en-US" sz="1100" b="1" dirty="0" smtClean="0">
                  <a:solidFill>
                    <a:schemeClr val="bg1"/>
                  </a:solidFill>
                  <a:latin typeface="+mn-lt"/>
                  <a:ea typeface="HY헤드라인M" pitchFamily="18" charset="-127"/>
                </a:endParaRPr>
              </a:p>
              <a:p>
                <a:pPr algn="ctr" latinLnBrk="0">
                  <a:lnSpc>
                    <a:spcPct val="60000"/>
                  </a:lnSpc>
                  <a:spcBef>
                    <a:spcPct val="50000"/>
                  </a:spcBef>
                  <a:defRPr/>
                </a:pPr>
                <a:r>
                  <a:rPr kumimoji="0" lang="zh-CN" altLang="en-US" sz="11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真空前</a:t>
                </a:r>
                <a:r>
                  <a:rPr kumimoji="0" lang="en-US" altLang="zh-CN" sz="11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CT</a:t>
                </a:r>
                <a:r>
                  <a:rPr kumimoji="0" lang="zh-CN" altLang="en-US" sz="11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测试</a:t>
                </a:r>
                <a:endParaRPr kumimoji="0" lang="en-US" altLang="ko-KR" sz="1100" b="1" dirty="0" smtClean="0">
                  <a:solidFill>
                    <a:schemeClr val="bg1"/>
                  </a:solidFill>
                  <a:latin typeface="+mn-lt"/>
                  <a:ea typeface="HY헤드라인M" pitchFamily="18" charset="-127"/>
                </a:endParaRPr>
              </a:p>
            </p:txBody>
          </p:sp>
        </p:grpSp>
        <p:grpSp>
          <p:nvGrpSpPr>
            <p:cNvPr id="18470" name="Group 42"/>
            <p:cNvGrpSpPr/>
            <p:nvPr/>
          </p:nvGrpSpPr>
          <p:grpSpPr bwMode="auto">
            <a:xfrm>
              <a:off x="385" y="3250"/>
              <a:ext cx="1632" cy="363"/>
              <a:chOff x="204" y="1117"/>
              <a:chExt cx="2132" cy="499"/>
            </a:xfrm>
          </p:grpSpPr>
          <p:pic>
            <p:nvPicPr>
              <p:cNvPr id="18481" name="Picture 43" descr="버튼"/>
              <p:cNvPicPr>
                <a:picLocks noChangeAspect="1" noChangeArrowheads="1"/>
              </p:cNvPicPr>
              <p:nvPr/>
            </p:nvPicPr>
            <p:blipFill>
              <a:blip r:embed="rId3">
                <a:lum contrast="24000"/>
              </a:blip>
              <a:srcRect/>
              <a:stretch>
                <a:fillRect/>
              </a:stretch>
            </p:blipFill>
            <p:spPr bwMode="auto">
              <a:xfrm>
                <a:off x="204" y="1117"/>
                <a:ext cx="2132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Text Box 44"/>
              <p:cNvSpPr txBox="1">
                <a:spLocks noChangeArrowheads="1"/>
              </p:cNvSpPr>
              <p:nvPr/>
            </p:nvSpPr>
            <p:spPr bwMode="auto">
              <a:xfrm>
                <a:off x="344" y="1265"/>
                <a:ext cx="1863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latinLnBrk="0">
                  <a:lnSpc>
                    <a:spcPct val="30000"/>
                  </a:lnSpc>
                  <a:spcBef>
                    <a:spcPct val="50000"/>
                  </a:spcBef>
                  <a:defRPr/>
                </a:pPr>
                <a:r>
                  <a:rPr kumimoji="0" lang="en-US" altLang="ko-KR" sz="12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 Vacuuming and Filling</a:t>
                </a:r>
                <a:endParaRPr kumimoji="0" lang="en-US" altLang="ko-KR" sz="1200" b="1" dirty="0" smtClean="0">
                  <a:solidFill>
                    <a:schemeClr val="bg1"/>
                  </a:solidFill>
                  <a:latin typeface="+mn-lt"/>
                  <a:ea typeface="HY헤드라인M" pitchFamily="18" charset="-127"/>
                </a:endParaRPr>
              </a:p>
              <a:p>
                <a:pPr algn="ctr" latinLnBrk="0">
                  <a:lnSpc>
                    <a:spcPct val="30000"/>
                  </a:lnSpc>
                  <a:spcBef>
                    <a:spcPct val="50000"/>
                  </a:spcBef>
                  <a:defRPr/>
                </a:pPr>
                <a:r>
                  <a:rPr kumimoji="0" lang="zh-CN" altLang="en-US" sz="11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抽真空注油</a:t>
                </a:r>
                <a:endParaRPr kumimoji="0" lang="en-US" altLang="ko-KR" sz="1200" b="1" dirty="0" smtClean="0">
                  <a:solidFill>
                    <a:schemeClr val="bg1"/>
                  </a:solidFill>
                  <a:latin typeface="+mn-lt"/>
                  <a:ea typeface="HY헤드라인M" pitchFamily="18" charset="-127"/>
                </a:endParaRPr>
              </a:p>
            </p:txBody>
          </p:sp>
        </p:grpSp>
        <p:grpSp>
          <p:nvGrpSpPr>
            <p:cNvPr id="18471" name="Group 45"/>
            <p:cNvGrpSpPr/>
            <p:nvPr/>
          </p:nvGrpSpPr>
          <p:grpSpPr bwMode="auto">
            <a:xfrm>
              <a:off x="385" y="3657"/>
              <a:ext cx="1632" cy="363"/>
              <a:chOff x="204" y="1117"/>
              <a:chExt cx="2132" cy="499"/>
            </a:xfrm>
          </p:grpSpPr>
          <p:pic>
            <p:nvPicPr>
              <p:cNvPr id="18479" name="Picture 46" descr="버튼"/>
              <p:cNvPicPr>
                <a:picLocks noChangeAspect="1" noChangeArrowheads="1"/>
              </p:cNvPicPr>
              <p:nvPr/>
            </p:nvPicPr>
            <p:blipFill>
              <a:blip r:embed="rId3">
                <a:lum contrast="24000"/>
              </a:blip>
              <a:srcRect/>
              <a:stretch>
                <a:fillRect/>
              </a:stretch>
            </p:blipFill>
            <p:spPr bwMode="auto">
              <a:xfrm>
                <a:off x="204" y="1117"/>
                <a:ext cx="2132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 Box 47"/>
              <p:cNvSpPr txBox="1">
                <a:spLocks noChangeArrowheads="1"/>
              </p:cNvSpPr>
              <p:nvPr/>
            </p:nvSpPr>
            <p:spPr bwMode="auto">
              <a:xfrm>
                <a:off x="337" y="1221"/>
                <a:ext cx="1863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algn="l" defTabSz="102870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defTabSz="10287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latinLnBrk="0">
                  <a:spcBef>
                    <a:spcPct val="50000"/>
                  </a:spcBef>
                  <a:defRPr/>
                </a:pPr>
                <a:r>
                  <a:rPr kumimoji="0" lang="en-US" altLang="ko-KR" sz="12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 Site testing</a:t>
                </a:r>
                <a:r>
                  <a:rPr kumimoji="0" lang="zh-CN" altLang="en-US" sz="1200" b="1" dirty="0" smtClean="0">
                    <a:solidFill>
                      <a:schemeClr val="bg1"/>
                    </a:solidFill>
                    <a:latin typeface="+mn-lt"/>
                    <a:ea typeface="HY헤드라인M" pitchFamily="18" charset="-127"/>
                  </a:rPr>
                  <a:t>现场测试</a:t>
                </a:r>
                <a:endParaRPr kumimoji="0" lang="en-US" altLang="ko-KR" sz="1200" b="1" dirty="0" smtClean="0">
                  <a:solidFill>
                    <a:schemeClr val="bg1"/>
                  </a:solidFill>
                  <a:latin typeface="+mn-lt"/>
                  <a:ea typeface="HY헤드라인M" pitchFamily="18" charset="-127"/>
                </a:endParaRPr>
              </a:p>
            </p:txBody>
          </p:sp>
        </p:grpSp>
        <p:sp>
          <p:nvSpPr>
            <p:cNvPr id="15" name="Line 48"/>
            <p:cNvSpPr>
              <a:spLocks noChangeShapeType="1"/>
            </p:cNvSpPr>
            <p:nvPr/>
          </p:nvSpPr>
          <p:spPr bwMode="auto">
            <a:xfrm>
              <a:off x="1170" y="1117"/>
              <a:ext cx="0" cy="13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tailEnd type="triangle" w="med" len="med"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82800" rIns="0" bIns="82800"/>
            <a:lstStyle/>
            <a:p>
              <a:pPr>
                <a:defRPr/>
              </a:pPr>
              <a:endParaRPr lang="ko-KR" altLang="en-US">
                <a:latin typeface="+mn-lt"/>
              </a:endParaRPr>
            </a:p>
          </p:txBody>
        </p:sp>
        <p:sp>
          <p:nvSpPr>
            <p:cNvPr id="16" name="Line 49"/>
            <p:cNvSpPr>
              <a:spLocks noChangeShapeType="1"/>
            </p:cNvSpPr>
            <p:nvPr/>
          </p:nvSpPr>
          <p:spPr bwMode="auto">
            <a:xfrm>
              <a:off x="1170" y="1525"/>
              <a:ext cx="0" cy="13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tailEnd type="triangle" w="med" len="med"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82800" rIns="0" bIns="82800"/>
            <a:lstStyle/>
            <a:p>
              <a:pPr>
                <a:defRPr/>
              </a:pPr>
              <a:endParaRPr lang="ko-KR" altLang="en-US">
                <a:latin typeface="+mn-lt"/>
              </a:endParaRPr>
            </a:p>
          </p:txBody>
        </p:sp>
        <p:sp>
          <p:nvSpPr>
            <p:cNvPr id="17" name="Line 50"/>
            <p:cNvSpPr>
              <a:spLocks noChangeShapeType="1"/>
            </p:cNvSpPr>
            <p:nvPr/>
          </p:nvSpPr>
          <p:spPr bwMode="auto">
            <a:xfrm>
              <a:off x="1170" y="1933"/>
              <a:ext cx="0" cy="13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tailEnd type="triangle" w="med" len="med"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82800" rIns="0" bIns="82800"/>
            <a:lstStyle/>
            <a:p>
              <a:pPr>
                <a:defRPr/>
              </a:pPr>
              <a:endParaRPr lang="ko-KR" altLang="en-US">
                <a:latin typeface="+mn-lt"/>
              </a:endParaRPr>
            </a:p>
          </p:txBody>
        </p:sp>
        <p:sp>
          <p:nvSpPr>
            <p:cNvPr id="19" name="Line 51"/>
            <p:cNvSpPr>
              <a:spLocks noChangeShapeType="1"/>
            </p:cNvSpPr>
            <p:nvPr/>
          </p:nvSpPr>
          <p:spPr bwMode="auto">
            <a:xfrm>
              <a:off x="1170" y="3566"/>
              <a:ext cx="0" cy="13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tailEnd type="triangle" w="med" len="med"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82800" rIns="0" bIns="82800"/>
            <a:lstStyle/>
            <a:p>
              <a:pPr>
                <a:defRPr/>
              </a:pPr>
              <a:endParaRPr lang="ko-KR" altLang="en-US">
                <a:latin typeface="+mn-lt"/>
              </a:endParaRPr>
            </a:p>
          </p:txBody>
        </p:sp>
        <p:sp>
          <p:nvSpPr>
            <p:cNvPr id="20" name="Line 52"/>
            <p:cNvSpPr>
              <a:spLocks noChangeShapeType="1"/>
            </p:cNvSpPr>
            <p:nvPr/>
          </p:nvSpPr>
          <p:spPr bwMode="auto">
            <a:xfrm>
              <a:off x="1170" y="3158"/>
              <a:ext cx="0" cy="13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tailEnd type="triangle" w="med" len="med"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82800" rIns="0" bIns="82800"/>
            <a:lstStyle/>
            <a:p>
              <a:pPr>
                <a:defRPr/>
              </a:pPr>
              <a:endParaRPr lang="ko-KR" altLang="en-US">
                <a:latin typeface="+mn-lt"/>
              </a:endParaRPr>
            </a:p>
          </p:txBody>
        </p:sp>
        <p:sp>
          <p:nvSpPr>
            <p:cNvPr id="21" name="Line 53"/>
            <p:cNvSpPr>
              <a:spLocks noChangeShapeType="1"/>
            </p:cNvSpPr>
            <p:nvPr/>
          </p:nvSpPr>
          <p:spPr bwMode="auto">
            <a:xfrm>
              <a:off x="1170" y="2750"/>
              <a:ext cx="0" cy="13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tailEnd type="triangle" w="med" len="med"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82800" rIns="0" bIns="82800"/>
            <a:lstStyle/>
            <a:p>
              <a:pPr>
                <a:defRPr/>
              </a:pPr>
              <a:endParaRPr lang="ko-KR" altLang="en-US">
                <a:latin typeface="+mn-lt"/>
              </a:endParaRPr>
            </a:p>
          </p:txBody>
        </p:sp>
        <p:sp>
          <p:nvSpPr>
            <p:cNvPr id="22" name="Line 54"/>
            <p:cNvSpPr>
              <a:spLocks noChangeShapeType="1"/>
            </p:cNvSpPr>
            <p:nvPr/>
          </p:nvSpPr>
          <p:spPr bwMode="auto">
            <a:xfrm>
              <a:off x="1170" y="2341"/>
              <a:ext cx="0" cy="13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tailEnd type="triangle" w="med" len="med"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82800" rIns="0" bIns="82800"/>
            <a:lstStyle/>
            <a:p>
              <a:pPr>
                <a:defRPr/>
              </a:pPr>
              <a:endParaRPr lang="ko-KR" altLang="en-US">
                <a:latin typeface="+mn-lt"/>
              </a:endParaRPr>
            </a:p>
          </p:txBody>
        </p:sp>
      </p:grpSp>
      <p:sp>
        <p:nvSpPr>
          <p:cNvPr id="39" name="Line 70"/>
          <p:cNvSpPr>
            <a:spLocks noChangeShapeType="1"/>
          </p:cNvSpPr>
          <p:nvPr/>
        </p:nvSpPr>
        <p:spPr bwMode="auto">
          <a:xfrm>
            <a:off x="3368675" y="1196975"/>
            <a:ext cx="0" cy="5111750"/>
          </a:xfrm>
          <a:prstGeom prst="line">
            <a:avLst/>
          </a:prstGeom>
          <a:noFill/>
          <a:ln w="19050">
            <a:solidFill>
              <a:schemeClr val="bg2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ko-KR" altLang="en-US">
              <a:latin typeface="+mn-lt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3713480" y="828040"/>
            <a:ext cx="5723255" cy="7321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1400" b="1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Visual inspection of the active part and parts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目测主体及部件</a:t>
            </a:r>
            <a:endParaRPr lang="en-US" altLang="ko-KR" sz="14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</a:t>
            </a:r>
            <a:r>
              <a:rPr lang="en-US" altLang="ko-KR" sz="140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Internal pressure, three-dimensional impactor, dew point, iron </a:t>
            </a:r>
            <a:endParaRPr lang="en-US" altLang="ko-KR" sz="140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altLang="ko-KR" sz="140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core megohmmeter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 内部气压，三维冲撞仪，露点，铁芯兆欧表</a:t>
            </a:r>
            <a:endParaRPr lang="en-US" altLang="ko-KR" sz="14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</p:txBody>
      </p:sp>
      <p:sp>
        <p:nvSpPr>
          <p:cNvPr id="41" name="직사각형 37"/>
          <p:cNvSpPr/>
          <p:nvPr/>
        </p:nvSpPr>
        <p:spPr>
          <a:xfrm>
            <a:off x="3711575" y="1741805"/>
            <a:ext cx="5794375" cy="463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Manpower : At least 10 Workers 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  <a:sym typeface="+mn-ea"/>
              </a:rPr>
              <a:t>人力：至少</a:t>
            </a:r>
            <a:r>
              <a:rPr lang="en-US" altLang="zh-CN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  <a:sym typeface="+mn-ea"/>
              </a:rPr>
              <a:t>10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  <a:sym typeface="+mn-ea"/>
              </a:rPr>
              <a:t>名员工</a:t>
            </a:r>
            <a:endParaRPr lang="en-US" altLang="ko-KR" sz="14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  <a:sym typeface="+mn-ea"/>
              </a:rPr>
              <a:t> Instruments set up : Dry air, Tools, Crane, </a:t>
            </a:r>
            <a:r>
              <a:rPr lang="en-US" altLang="ko-KR" sz="1400" dirty="0" err="1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  <a:sym typeface="+mn-ea"/>
              </a:rPr>
              <a:t>Manlift</a:t>
            </a: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  <a:sym typeface="+mn-ea"/>
              </a:rPr>
              <a:t>, etc.</a:t>
            </a:r>
            <a:endParaRPr lang="en-US" altLang="ko-KR" sz="14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 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设备：干燥空气，工具，吊车，升降机等</a:t>
            </a:r>
            <a:endParaRPr lang="en-US" altLang="ko-KR" sz="14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Checked Power Supplier : 3P 380/440V, 200kW</a:t>
            </a:r>
            <a:endParaRPr lang="en-US" altLang="ko-KR" sz="14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</p:txBody>
      </p:sp>
      <p:sp>
        <p:nvSpPr>
          <p:cNvPr id="42" name="직사각형 37"/>
          <p:cNvSpPr/>
          <p:nvPr/>
        </p:nvSpPr>
        <p:spPr>
          <a:xfrm>
            <a:off x="3690620" y="2608580"/>
            <a:ext cx="5727700" cy="5422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altLang="ko-KR" sz="1400" b="1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C1&amp;C2 test before installing bushing</a:t>
            </a: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(If Required)</a:t>
            </a:r>
            <a:endParaRPr lang="en-US" altLang="ko-KR" sz="14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zh-CN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 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安装套管前进行</a:t>
            </a:r>
            <a:r>
              <a:rPr lang="en-US" altLang="zh-CN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C1&amp;C2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测试</a:t>
            </a:r>
            <a:endParaRPr lang="en-US" altLang="ko-KR" sz="14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altLang="ko-KR" sz="1400" dirty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Insulation Resistance Test 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绝缘电阻测试</a:t>
            </a:r>
            <a:endParaRPr lang="en-US" altLang="ko-KR" sz="14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</p:txBody>
      </p:sp>
      <p:sp>
        <p:nvSpPr>
          <p:cNvPr id="43" name="직사각형 37"/>
          <p:cNvSpPr/>
          <p:nvPr/>
        </p:nvSpPr>
        <p:spPr>
          <a:xfrm>
            <a:off x="3711575" y="3110230"/>
            <a:ext cx="5733415" cy="565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Radiators, Conservators, Arresters, Bushings, etc  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散热器，油枕，避雷器，套管等</a:t>
            </a:r>
            <a:endParaRPr lang="en-US" altLang="ko-KR" sz="14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</p:txBody>
      </p:sp>
      <p:sp>
        <p:nvSpPr>
          <p:cNvPr id="44" name="직사각형 37"/>
          <p:cNvSpPr/>
          <p:nvPr/>
        </p:nvSpPr>
        <p:spPr>
          <a:xfrm>
            <a:off x="3747135" y="3653155"/>
            <a:ext cx="5718810" cy="5010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+mj-ea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rgbClr val="000066"/>
                </a:solidFill>
                <a:latin typeface="+mn-lt"/>
                <a:ea typeface="+mj-ea"/>
                <a:cs typeface="Arial" panose="020B0604020202020204" pitchFamily="34" charset="0"/>
              </a:rPr>
              <a:t>Insulation resistance,  ratio, polarity (in case the CT lifting seat is not installed on the active part during transportation)</a:t>
            </a: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+mj-ea"/>
                <a:cs typeface="Arial" panose="020B0604020202020204" pitchFamily="34" charset="0"/>
              </a:rPr>
              <a:t>)  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+mj-ea"/>
                <a:cs typeface="Arial" panose="020B0604020202020204" pitchFamily="34" charset="0"/>
              </a:rPr>
              <a:t>绝缘电阻，变比，极性（以防</a:t>
            </a:r>
            <a:r>
              <a:rPr lang="en-US" altLang="zh-CN" sz="1400" dirty="0" smtClean="0">
                <a:solidFill>
                  <a:srgbClr val="000066"/>
                </a:solidFill>
                <a:latin typeface="+mn-lt"/>
                <a:ea typeface="+mj-ea"/>
                <a:cs typeface="Arial" panose="020B0604020202020204" pitchFamily="34" charset="0"/>
              </a:rPr>
              <a:t>CT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+mj-ea"/>
                <a:cs typeface="Arial" panose="020B0604020202020204" pitchFamily="34" charset="0"/>
              </a:rPr>
              <a:t>升高座运输时没有安装到主体上）</a:t>
            </a:r>
            <a:endParaRPr lang="en-US" altLang="ko-KR" sz="1400" dirty="0">
              <a:solidFill>
                <a:srgbClr val="000066"/>
              </a:solidFill>
              <a:latin typeface="+mn-lt"/>
              <a:ea typeface="+mj-ea"/>
              <a:cs typeface="Arial" panose="020B0604020202020204" pitchFamily="34" charset="0"/>
            </a:endParaRPr>
          </a:p>
        </p:txBody>
      </p:sp>
      <p:sp>
        <p:nvSpPr>
          <p:cNvPr id="45" name="직사각형 37"/>
          <p:cNvSpPr/>
          <p:nvPr/>
        </p:nvSpPr>
        <p:spPr>
          <a:xfrm>
            <a:off x="3689985" y="4231640"/>
            <a:ext cx="5775960" cy="565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1400" dirty="0">
                <a:solidFill>
                  <a:srgbClr val="000066"/>
                </a:solidFill>
                <a:latin typeface="+mn-lt"/>
                <a:ea typeface="+mj-ea"/>
                <a:cs typeface="Arial" panose="020B0604020202020204" pitchFamily="34" charset="0"/>
              </a:rPr>
              <a:t> Tighten the connection between the bottom of the sleeve and the coil lead again 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+mj-ea"/>
                <a:cs typeface="Arial" panose="020B0604020202020204" pitchFamily="34" charset="0"/>
              </a:rPr>
              <a:t>再次紧固套管底部和线圈引线连接</a:t>
            </a:r>
            <a:endParaRPr lang="en-US" altLang="ko-KR" sz="1400" dirty="0">
              <a:solidFill>
                <a:srgbClr val="000066"/>
              </a:solidFill>
              <a:latin typeface="+mn-lt"/>
              <a:ea typeface="+mj-ea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altLang="ko-KR" sz="1400" dirty="0">
                <a:solidFill>
                  <a:srgbClr val="000066"/>
                </a:solidFill>
                <a:latin typeface="+mn-lt"/>
                <a:ea typeface="+mj-ea"/>
                <a:cs typeface="Arial" panose="020B0604020202020204" pitchFamily="34" charset="0"/>
              </a:rPr>
              <a:t> visual inspection 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+mj-ea"/>
                <a:cs typeface="Arial" panose="020B0604020202020204" pitchFamily="34" charset="0"/>
              </a:rPr>
              <a:t>目测</a:t>
            </a:r>
            <a:endParaRPr lang="en-US" altLang="ko-KR" sz="1400" dirty="0" smtClean="0">
              <a:solidFill>
                <a:srgbClr val="000066"/>
              </a:solidFill>
              <a:latin typeface="+mn-lt"/>
              <a:ea typeface="+mj-ea"/>
              <a:cs typeface="Arial" panose="020B0604020202020204" pitchFamily="34" charset="0"/>
            </a:endParaRPr>
          </a:p>
        </p:txBody>
      </p:sp>
      <p:sp>
        <p:nvSpPr>
          <p:cNvPr id="46" name="직사각형 37"/>
          <p:cNvSpPr/>
          <p:nvPr/>
        </p:nvSpPr>
        <p:spPr>
          <a:xfrm>
            <a:off x="3712845" y="4997450"/>
            <a:ext cx="5767070" cy="565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</a:t>
            </a:r>
            <a:r>
              <a:rPr lang="en-US" altLang="ko-KR" sz="140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Confirm the vacuum pressure and maintenance time according to the technical manual 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根据技术手册确认真空压强、维持时间</a:t>
            </a:r>
            <a:endParaRPr lang="en-US" altLang="ko-KR" sz="14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If it is below 10 ℃, iron core, coil, and oil circulation need to be carried out 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如果低于</a:t>
            </a:r>
            <a:r>
              <a:rPr lang="en-US" altLang="zh-CN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10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℃，需进行铁芯，线圈和油循环</a:t>
            </a:r>
            <a:endParaRPr lang="en-US" altLang="ko-KR" sz="14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</p:txBody>
      </p:sp>
      <p:sp>
        <p:nvSpPr>
          <p:cNvPr id="47" name="직사각형 37"/>
          <p:cNvSpPr/>
          <p:nvPr/>
        </p:nvSpPr>
        <p:spPr>
          <a:xfrm>
            <a:off x="3746809" y="5852178"/>
            <a:ext cx="5312164" cy="5025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</a:t>
            </a:r>
            <a:r>
              <a:rPr lang="en-US" altLang="ko-KR" sz="1400" dirty="0" err="1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Megger</a:t>
            </a: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, Voltage ratio, BCT polarity.</a:t>
            </a:r>
            <a:endParaRPr lang="en-US" altLang="ko-KR" sz="14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 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兆欧表，电压变比，套管电流互感器极性</a:t>
            </a:r>
            <a:endParaRPr lang="en-US" altLang="ko-KR" sz="14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altLang="ko-KR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 Bushings, Arresters, Winding resistance, Relays, etc.</a:t>
            </a:r>
            <a:r>
              <a:rPr lang="zh-CN" altLang="en-US" sz="1400" dirty="0" smtClean="0">
                <a:solidFill>
                  <a:srgbClr val="000066"/>
                </a:solidFill>
                <a:latin typeface="+mn-lt"/>
                <a:ea typeface="Osaka"/>
                <a:cs typeface="Arial" panose="020B0604020202020204" pitchFamily="34" charset="0"/>
              </a:rPr>
              <a:t>套管、避雷器、绕组电阻，继电器，等等</a:t>
            </a:r>
            <a:endParaRPr lang="en-US" altLang="ko-KR" sz="1400" dirty="0" smtClean="0">
              <a:solidFill>
                <a:srgbClr val="000066"/>
              </a:solidFill>
              <a:latin typeface="+mn-lt"/>
              <a:ea typeface="Osak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640,&quot;width&quot;:3297.5007874015746}"/>
</p:tagLst>
</file>

<file path=ppt/tags/tag2.xml><?xml version="1.0" encoding="utf-8"?>
<p:tagLst xmlns:p="http://schemas.openxmlformats.org/presentationml/2006/main">
  <p:tag name="KSO_WM_UNIT_PLACING_PICTURE_USER_VIEWPORT" val="{&quot;height&quot;:628,&quot;width&quot;:9312.499212598424}"/>
</p:tagLst>
</file>

<file path=ppt/tags/tag3.xml><?xml version="1.0" encoding="utf-8"?>
<p:tagLst xmlns:p="http://schemas.openxmlformats.org/presentationml/2006/main">
  <p:tag name="KSO_WM_UNIT_PLACING_PICTURE_USER_VIEWPORT" val="{&quot;height&quot;:11834,&quot;width&quot;:12730}"/>
</p:tagLst>
</file>

<file path=ppt/tags/tag4.xml><?xml version="1.0" encoding="utf-8"?>
<p:tagLst xmlns:p="http://schemas.openxmlformats.org/presentationml/2006/main">
  <p:tag name="KSO_WM_UNIT_PLACING_PICTURE_USER_VIEWPORT" val="{&quot;height&quot;:727.4992125984252,&quot;width&quot;:762.5007874015748}"/>
</p:tagLst>
</file>

<file path=ppt/tags/tag5.xml><?xml version="1.0" encoding="utf-8"?>
<p:tagLst xmlns:p="http://schemas.openxmlformats.org/presentationml/2006/main">
  <p:tag name="KSO_WM_UNIT_PLACING_PICTURE_USER_VIEWPORT" val="{&quot;height&quot;:497.50078740157477,&quot;width&quot;:2117.499212598425}"/>
</p:tagLst>
</file>

<file path=ppt/tags/tag6.xml><?xml version="1.0" encoding="utf-8"?>
<p:tagLst xmlns:p="http://schemas.openxmlformats.org/presentationml/2006/main">
  <p:tag name="KSO_WM_UNIT_TABLE_BEAUTIFY" val="smartTable{73cb03f2-8dab-4d6d-b0bd-bb29ea05b437}"/>
</p:tagLst>
</file>

<file path=ppt/tags/tag7.xml><?xml version="1.0" encoding="utf-8"?>
<p:tagLst xmlns:p="http://schemas.openxmlformats.org/presentationml/2006/main">
  <p:tag name="KSO_WPP_MARK_KEY" val="cbe19613-f1fb-4dab-bc74-9186c5d6dff0"/>
  <p:tag name="COMMONDATA" val="eyJoZGlkIjoiMTdhNTQ0MWU3MjkxMzAzMjRjYjM1ZWM0NGU2NmYwY2YifQ=="/>
</p:tagLst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바다</Template>
  <TotalTime>0</TotalTime>
  <Words>19231</Words>
  <Application>WPS 演示</Application>
  <PresentationFormat>A4 纸张(210x297 毫米)</PresentationFormat>
  <Paragraphs>1065</Paragraphs>
  <Slides>54</Slides>
  <Notes>54</Notes>
  <HiddenSlides>0</HiddenSlides>
  <MMClips>0</MMClips>
  <ScaleCrop>false</ScaleCrop>
  <HeadingPairs>
    <vt:vector size="8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9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88" baseType="lpstr">
      <vt:lpstr>Arial</vt:lpstr>
      <vt:lpstr>宋体</vt:lpstr>
      <vt:lpstr>Wingdings</vt:lpstr>
      <vt:lpstr>MS PGothic</vt:lpstr>
      <vt:lpstr>Osaka</vt:lpstr>
      <vt:lpstr>01FLOPDESIGN</vt:lpstr>
      <vt:lpstr>Osaka</vt:lpstr>
      <vt:lpstr>branded</vt:lpstr>
      <vt:lpstr>굴림</vt:lpstr>
      <vt:lpstr>思源宋體</vt:lpstr>
      <vt:lpstr>Arial Black</vt:lpstr>
      <vt:lpstr>Malgun Gothic</vt:lpstr>
      <vt:lpstr>HY헤드라인M</vt:lpstr>
      <vt:lpstr>휴먼둥근헤드라인</vt:lpstr>
      <vt:lpstr>微软雅黑</vt:lpstr>
      <vt:lpstr>Arial Unicode MS</vt:lpstr>
      <vt:lpstr>Arial</vt:lpstr>
      <vt:lpstr>바탕체</vt:lpstr>
      <vt:lpstr>Times New Roman</vt:lpstr>
      <vt:lpstr>Times New Roman</vt:lpstr>
      <vt:lpstr>궁서</vt:lpstr>
      <vt:lpstr>돋움</vt:lpstr>
      <vt:lpstr>Segoe UI</vt:lpstr>
      <vt:lpstr>BatangChe</vt:lpstr>
      <vt:lpstr>1_Blank Presentation</vt:lpstr>
      <vt:lpstr>2_Blank Presentation</vt:lpstr>
      <vt:lpstr>3_Blank Presentation</vt:lpstr>
      <vt:lpstr>5_Blank Presentation</vt:lpstr>
      <vt:lpstr>6_Blank Presentation</vt:lpstr>
      <vt:lpstr>7_Blank Presentation</vt:lpstr>
      <vt:lpstr>8_Blank Presentation</vt:lpstr>
      <vt:lpstr>9_Blank Presentation</vt:lpstr>
      <vt:lpstr>10_Blank Presentation</vt:lpstr>
      <vt:lpstr>PBrush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Hyosung Company Profile</dc:title>
  <dc:creator>Global Marketing Team</dc:creator>
  <cp:lastModifiedBy>张鱼小丸子</cp:lastModifiedBy>
  <cp:revision>1330</cp:revision>
  <cp:lastPrinted>2014-03-11T06:09:00Z</cp:lastPrinted>
  <dcterms:created xsi:type="dcterms:W3CDTF">2005-08-03T01:54:00Z</dcterms:created>
  <dcterms:modified xsi:type="dcterms:W3CDTF">2025-07-08T02:42:45Z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2570FDB7F3D947C7A45EC8715BB54077_12</vt:lpwstr>
  </property>
  <property fmtid="{D5CDD505-2E9C-101B-9397-08002B2CF9AE}" pid="3" name="KSOProductBuildVer">
    <vt:lpwstr>2052-12.1.0.21915</vt:lpwstr>
  </property>
</Properties>
</file>